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696" r:id="rId1"/>
  </p:sldMasterIdLst>
  <p:notesMasterIdLst>
    <p:notesMasterId r:id="rId33"/>
  </p:notesMasterIdLst>
  <p:handoutMasterIdLst>
    <p:handoutMasterId r:id="rId34"/>
  </p:handoutMasterIdLst>
  <p:sldIdLst>
    <p:sldId id="374" r:id="rId2"/>
    <p:sldId id="533" r:id="rId3"/>
    <p:sldId id="534" r:id="rId4"/>
    <p:sldId id="535" r:id="rId5"/>
    <p:sldId id="538" r:id="rId6"/>
    <p:sldId id="540" r:id="rId7"/>
    <p:sldId id="541" r:id="rId8"/>
    <p:sldId id="542" r:id="rId9"/>
    <p:sldId id="546" r:id="rId10"/>
    <p:sldId id="543" r:id="rId11"/>
    <p:sldId id="465" r:id="rId12"/>
    <p:sldId id="466" r:id="rId13"/>
    <p:sldId id="483" r:id="rId14"/>
    <p:sldId id="537" r:id="rId15"/>
    <p:sldId id="518" r:id="rId16"/>
    <p:sldId id="529" r:id="rId17"/>
    <p:sldId id="530" r:id="rId18"/>
    <p:sldId id="519" r:id="rId19"/>
    <p:sldId id="514" r:id="rId20"/>
    <p:sldId id="531" r:id="rId21"/>
    <p:sldId id="532" r:id="rId22"/>
    <p:sldId id="521" r:id="rId23"/>
    <p:sldId id="503" r:id="rId24"/>
    <p:sldId id="551" r:id="rId25"/>
    <p:sldId id="552" r:id="rId26"/>
    <p:sldId id="553" r:id="rId27"/>
    <p:sldId id="554" r:id="rId28"/>
    <p:sldId id="555" r:id="rId29"/>
    <p:sldId id="550" r:id="rId30"/>
    <p:sldId id="500" r:id="rId31"/>
    <p:sldId id="263" r:id="rId32"/>
  </p:sldIdLst>
  <p:sldSz cx="12601575" cy="7254875"/>
  <p:notesSz cx="6799263" cy="9929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347663" indent="93663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703263" indent="192088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058863" indent="288925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414463" indent="385763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5">
          <p15:clr>
            <a:srgbClr val="A4A3A4"/>
          </p15:clr>
        </p15:guide>
        <p15:guide id="2" pos="39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FFFF00"/>
    <a:srgbClr val="F89AF1"/>
    <a:srgbClr val="0C69E6"/>
    <a:srgbClr val="669900"/>
    <a:srgbClr val="FFFF66"/>
    <a:srgbClr val="000000"/>
    <a:srgbClr val="00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Közepesen sötét stílus 4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3091" autoAdjust="0"/>
  </p:normalViewPr>
  <p:slideViewPr>
    <p:cSldViewPr>
      <p:cViewPr varScale="1">
        <p:scale>
          <a:sx n="72" d="100"/>
          <a:sy n="72" d="100"/>
        </p:scale>
        <p:origin x="941" y="58"/>
      </p:cViewPr>
      <p:guideLst>
        <p:guide orient="horz" pos="2285"/>
        <p:guide pos="3970"/>
      </p:guideLst>
    </p:cSldViewPr>
  </p:slideViewPr>
  <p:outlineViewPr>
    <p:cViewPr>
      <p:scale>
        <a:sx n="33" d="100"/>
        <a:sy n="33" d="100"/>
      </p:scale>
      <p:origin x="0" y="8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Backup\2006-%20test&#252;leti%20anyagok\2021.%20&#233;vi%20test&#252;leti%20anyagok\2021.06.26.%20&#252;d&#252;l&#337;f&#243;rum\Bm&#225;riaf&#252;rd&#337;%20ad&#243;bev&#233;telek%202009-2019%20diagramm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Backup\2006-%20test&#252;leti%20anyagok\2021.%20&#233;vi%20test&#252;leti%20anyagok\2021.06.26.%20&#252;d&#252;l&#337;f&#243;rum\Bm&#225;riaf&#252;rd&#337;%20ad&#243;bev&#233;telek%202009-2019%20diagramm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395173307703838"/>
          <c:y val="6.8875431713407403E-2"/>
          <c:w val="0.65792718150864304"/>
          <c:h val="0.7751299554286669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Munka1!$C$2</c:f>
              <c:strCache>
                <c:ptCount val="1"/>
                <c:pt idx="0">
                  <c:v>Építményadó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20000"/>
                    <a:lumMod val="120000"/>
                  </a:schemeClr>
                </a:gs>
                <a:gs pos="100000">
                  <a:schemeClr val="accent1">
                    <a:shade val="89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cat>
            <c:strRef>
              <c:f>Munka1!$B$3:$B$14</c:f>
              <c:strCache>
                <c:ptCount val="12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  <c:pt idx="10">
                  <c:v>2019.</c:v>
                </c:pt>
                <c:pt idx="11">
                  <c:v>2020.</c:v>
                </c:pt>
              </c:strCache>
            </c:strRef>
          </c:cat>
          <c:val>
            <c:numRef>
              <c:f>Munka1!$C$3:$C$14</c:f>
              <c:numCache>
                <c:formatCode>General</c:formatCode>
                <c:ptCount val="12"/>
                <c:pt idx="0">
                  <c:v>95.084999999999994</c:v>
                </c:pt>
                <c:pt idx="1">
                  <c:v>96.361999999999995</c:v>
                </c:pt>
                <c:pt idx="2">
                  <c:v>100.367</c:v>
                </c:pt>
                <c:pt idx="3">
                  <c:v>106.045</c:v>
                </c:pt>
                <c:pt idx="4">
                  <c:v>106.098</c:v>
                </c:pt>
                <c:pt idx="5">
                  <c:v>109.202</c:v>
                </c:pt>
                <c:pt idx="6">
                  <c:v>109.423</c:v>
                </c:pt>
                <c:pt idx="7">
                  <c:v>116.03700000000001</c:v>
                </c:pt>
                <c:pt idx="8">
                  <c:v>111.61499999999999</c:v>
                </c:pt>
                <c:pt idx="9">
                  <c:v>113.46299999999999</c:v>
                </c:pt>
                <c:pt idx="10">
                  <c:v>112.956</c:v>
                </c:pt>
                <c:pt idx="11">
                  <c:v>146.42599999999999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F-4314-B7DB-F89076617B9F}"/>
            </c:ext>
          </c:extLst>
        </c:ser>
        <c:ser>
          <c:idx val="1"/>
          <c:order val="1"/>
          <c:tx>
            <c:strRef>
              <c:f>Munka1!$D$2</c:f>
              <c:strCache>
                <c:ptCount val="1"/>
                <c:pt idx="0">
                  <c:v>Telekadó</c:v>
                </c:pt>
              </c:strCache>
            </c:strRef>
          </c:tx>
          <c:spPr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cat>
            <c:strRef>
              <c:f>Munka1!$B$3:$B$14</c:f>
              <c:strCache>
                <c:ptCount val="12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  <c:pt idx="10">
                  <c:v>2019.</c:v>
                </c:pt>
                <c:pt idx="11">
                  <c:v>2020.</c:v>
                </c:pt>
              </c:strCache>
            </c:strRef>
          </c:cat>
          <c:val>
            <c:numRef>
              <c:f>Munka1!$D$3:$D$14</c:f>
              <c:numCache>
                <c:formatCode>General</c:formatCode>
                <c:ptCount val="12"/>
                <c:pt idx="0">
                  <c:v>19.151</c:v>
                </c:pt>
                <c:pt idx="1">
                  <c:v>18.728000000000002</c:v>
                </c:pt>
                <c:pt idx="2">
                  <c:v>18.536999999999999</c:v>
                </c:pt>
                <c:pt idx="3">
                  <c:v>18.701000000000001</c:v>
                </c:pt>
                <c:pt idx="4">
                  <c:v>18.765000000000001</c:v>
                </c:pt>
                <c:pt idx="5">
                  <c:v>17.882000000000001</c:v>
                </c:pt>
                <c:pt idx="6">
                  <c:v>19.37</c:v>
                </c:pt>
                <c:pt idx="7">
                  <c:v>20.044</c:v>
                </c:pt>
                <c:pt idx="8">
                  <c:v>18.501999999999999</c:v>
                </c:pt>
                <c:pt idx="9">
                  <c:v>17.782</c:v>
                </c:pt>
                <c:pt idx="10">
                  <c:v>18.562999999999999</c:v>
                </c:pt>
                <c:pt idx="11">
                  <c:v>20.016999999999999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BF-4314-B7DB-F89076617B9F}"/>
            </c:ext>
          </c:extLst>
        </c:ser>
        <c:ser>
          <c:idx val="2"/>
          <c:order val="2"/>
          <c:tx>
            <c:strRef>
              <c:f>Munka1!$E$2</c:f>
              <c:strCache>
                <c:ptCount val="1"/>
                <c:pt idx="0">
                  <c:v>Iparűzési adó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satMod val="120000"/>
                    <a:lumMod val="120000"/>
                  </a:schemeClr>
                </a:gs>
                <a:gs pos="100000">
                  <a:schemeClr val="accent5">
                    <a:shade val="89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cat>
            <c:strRef>
              <c:f>Munka1!$B$3:$B$14</c:f>
              <c:strCache>
                <c:ptCount val="12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  <c:pt idx="10">
                  <c:v>2019.</c:v>
                </c:pt>
                <c:pt idx="11">
                  <c:v>2020.</c:v>
                </c:pt>
              </c:strCache>
            </c:strRef>
          </c:cat>
          <c:val>
            <c:numRef>
              <c:f>Munka1!$E$3:$E$14</c:f>
              <c:numCache>
                <c:formatCode>General</c:formatCode>
                <c:ptCount val="12"/>
                <c:pt idx="0">
                  <c:v>18.050999999999998</c:v>
                </c:pt>
                <c:pt idx="1">
                  <c:v>12.627000000000001</c:v>
                </c:pt>
                <c:pt idx="2">
                  <c:v>12.682</c:v>
                </c:pt>
                <c:pt idx="3">
                  <c:v>12.57</c:v>
                </c:pt>
                <c:pt idx="4">
                  <c:v>14.579000000000001</c:v>
                </c:pt>
                <c:pt idx="5">
                  <c:v>17.611000000000001</c:v>
                </c:pt>
                <c:pt idx="6">
                  <c:v>17.442</c:v>
                </c:pt>
                <c:pt idx="7">
                  <c:v>18.738</c:v>
                </c:pt>
                <c:pt idx="8">
                  <c:v>19.305</c:v>
                </c:pt>
                <c:pt idx="9">
                  <c:v>64.765000000000001</c:v>
                </c:pt>
                <c:pt idx="10">
                  <c:v>5.3109999999999999</c:v>
                </c:pt>
                <c:pt idx="11">
                  <c:v>23.561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BF-4314-B7DB-F89076617B9F}"/>
            </c:ext>
          </c:extLst>
        </c:ser>
        <c:ser>
          <c:idx val="3"/>
          <c:order val="3"/>
          <c:tx>
            <c:strRef>
              <c:f>Munka1!$F$2</c:f>
              <c:strCache>
                <c:ptCount val="1"/>
                <c:pt idx="0">
                  <c:v>Gépjárműadó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tint val="96000"/>
                    <a:satMod val="120000"/>
                    <a:lumMod val="120000"/>
                  </a:schemeClr>
                </a:gs>
                <a:gs pos="100000">
                  <a:schemeClr val="accent1">
                    <a:lumMod val="60000"/>
                    <a:shade val="89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cat>
            <c:strRef>
              <c:f>Munka1!$B$3:$B$14</c:f>
              <c:strCache>
                <c:ptCount val="12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  <c:pt idx="10">
                  <c:v>2019.</c:v>
                </c:pt>
                <c:pt idx="11">
                  <c:v>2020.</c:v>
                </c:pt>
              </c:strCache>
            </c:strRef>
          </c:cat>
          <c:val>
            <c:numRef>
              <c:f>Munka1!$F$3:$F$14</c:f>
              <c:numCache>
                <c:formatCode>General</c:formatCode>
                <c:ptCount val="12"/>
                <c:pt idx="0">
                  <c:v>4.0659999999999998</c:v>
                </c:pt>
                <c:pt idx="1">
                  <c:v>4.7359999999999998</c:v>
                </c:pt>
                <c:pt idx="2">
                  <c:v>4.9859999999999998</c:v>
                </c:pt>
                <c:pt idx="3">
                  <c:v>4.9539999999999997</c:v>
                </c:pt>
                <c:pt idx="4">
                  <c:v>2.0499999999999998</c:v>
                </c:pt>
                <c:pt idx="5">
                  <c:v>2.4769999999999999</c:v>
                </c:pt>
                <c:pt idx="6">
                  <c:v>2.3847360000000002</c:v>
                </c:pt>
                <c:pt idx="7">
                  <c:v>2.492</c:v>
                </c:pt>
                <c:pt idx="8">
                  <c:v>2.44</c:v>
                </c:pt>
                <c:pt idx="9">
                  <c:v>2.798</c:v>
                </c:pt>
                <c:pt idx="10">
                  <c:v>2.831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BF-4314-B7DB-F89076617B9F}"/>
            </c:ext>
          </c:extLst>
        </c:ser>
        <c:ser>
          <c:idx val="4"/>
          <c:order val="4"/>
          <c:tx>
            <c:strRef>
              <c:f>Munka1!$G$2</c:f>
              <c:strCache>
                <c:ptCount val="1"/>
                <c:pt idx="0">
                  <c:v>Idegenforgalmi adó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tint val="96000"/>
                    <a:satMod val="120000"/>
                    <a:lumMod val="120000"/>
                  </a:schemeClr>
                </a:gs>
                <a:gs pos="100000">
                  <a:schemeClr val="accent3">
                    <a:lumMod val="60000"/>
                    <a:shade val="89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cat>
            <c:strRef>
              <c:f>Munka1!$B$3:$B$14</c:f>
              <c:strCache>
                <c:ptCount val="12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  <c:pt idx="10">
                  <c:v>2019.</c:v>
                </c:pt>
                <c:pt idx="11">
                  <c:v>2020.</c:v>
                </c:pt>
              </c:strCache>
            </c:strRef>
          </c:cat>
          <c:val>
            <c:numRef>
              <c:f>Munka1!$G$3:$G$14</c:f>
              <c:numCache>
                <c:formatCode>General</c:formatCode>
                <c:ptCount val="12"/>
                <c:pt idx="0">
                  <c:v>12.278</c:v>
                </c:pt>
                <c:pt idx="1">
                  <c:v>15.535</c:v>
                </c:pt>
                <c:pt idx="2">
                  <c:v>14.249000000000001</c:v>
                </c:pt>
                <c:pt idx="3">
                  <c:v>15.32</c:v>
                </c:pt>
                <c:pt idx="4">
                  <c:v>16.681999999999999</c:v>
                </c:pt>
                <c:pt idx="5">
                  <c:v>16.177</c:v>
                </c:pt>
                <c:pt idx="6">
                  <c:v>15.979937</c:v>
                </c:pt>
                <c:pt idx="7">
                  <c:v>17.774000000000001</c:v>
                </c:pt>
                <c:pt idx="8">
                  <c:v>16.943999999999999</c:v>
                </c:pt>
                <c:pt idx="9">
                  <c:v>20.841000000000001</c:v>
                </c:pt>
                <c:pt idx="10">
                  <c:v>20.355</c:v>
                </c:pt>
                <c:pt idx="11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BF-4314-B7DB-F89076617B9F}"/>
            </c:ext>
          </c:extLst>
        </c:ser>
        <c:ser>
          <c:idx val="5"/>
          <c:order val="5"/>
          <c:tx>
            <c:strRef>
              <c:f>Munka1!$H$2</c:f>
              <c:strCache>
                <c:ptCount val="1"/>
                <c:pt idx="0">
                  <c:v>Pótlék, egyéb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96000"/>
                    <a:satMod val="120000"/>
                    <a:lumMod val="120000"/>
                  </a:schemeClr>
                </a:gs>
                <a:gs pos="100000">
                  <a:schemeClr val="accent5">
                    <a:lumMod val="60000"/>
                    <a:shade val="89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63500" h="63500"/>
              <a:contourClr>
                <a:scrgbClr r="0" g="0" b="0">
                  <a:shade val="25000"/>
                  <a:satMod val="180000"/>
                </a:scrgbClr>
              </a:contourClr>
            </a:sp3d>
          </c:spPr>
          <c:invertIfNegative val="0"/>
          <c:cat>
            <c:strRef>
              <c:f>Munka1!$B$3:$B$14</c:f>
              <c:strCache>
                <c:ptCount val="12"/>
                <c:pt idx="0">
                  <c:v>2009.</c:v>
                </c:pt>
                <c:pt idx="1">
                  <c:v>2010.</c:v>
                </c:pt>
                <c:pt idx="2">
                  <c:v>2011.</c:v>
                </c:pt>
                <c:pt idx="3">
                  <c:v>2012.</c:v>
                </c:pt>
                <c:pt idx="4">
                  <c:v>2013.</c:v>
                </c:pt>
                <c:pt idx="5">
                  <c:v>2014.</c:v>
                </c:pt>
                <c:pt idx="6">
                  <c:v>2015.</c:v>
                </c:pt>
                <c:pt idx="7">
                  <c:v>2016.</c:v>
                </c:pt>
                <c:pt idx="8">
                  <c:v>2017.</c:v>
                </c:pt>
                <c:pt idx="9">
                  <c:v>2018.</c:v>
                </c:pt>
                <c:pt idx="10">
                  <c:v>2019.</c:v>
                </c:pt>
                <c:pt idx="11">
                  <c:v>2020.</c:v>
                </c:pt>
              </c:strCache>
            </c:strRef>
          </c:cat>
          <c:val>
            <c:numRef>
              <c:f>Munka1!$H$3:$H$14</c:f>
              <c:numCache>
                <c:formatCode>General</c:formatCode>
                <c:ptCount val="12"/>
                <c:pt idx="0">
                  <c:v>1.6</c:v>
                </c:pt>
                <c:pt idx="1">
                  <c:v>1.6</c:v>
                </c:pt>
                <c:pt idx="2">
                  <c:v>1.2090000000000001</c:v>
                </c:pt>
                <c:pt idx="3">
                  <c:v>1.6620000000000001</c:v>
                </c:pt>
                <c:pt idx="4">
                  <c:v>1.833</c:v>
                </c:pt>
                <c:pt idx="5">
                  <c:v>0.753</c:v>
                </c:pt>
                <c:pt idx="6">
                  <c:v>1.289469</c:v>
                </c:pt>
                <c:pt idx="7">
                  <c:v>0.54191900000000004</c:v>
                </c:pt>
                <c:pt idx="8">
                  <c:v>0.48723100000000003</c:v>
                </c:pt>
                <c:pt idx="9">
                  <c:v>0.44977099999999998</c:v>
                </c:pt>
                <c:pt idx="10">
                  <c:v>0.35325600000000001</c:v>
                </c:pt>
                <c:pt idx="11">
                  <c:v>0.39600000000000002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BF-4314-B7DB-F89076617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2479247"/>
        <c:axId val="1102482575"/>
        <c:axId val="0"/>
      </c:bar3DChart>
      <c:catAx>
        <c:axId val="110247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2482575"/>
        <c:crosses val="autoZero"/>
        <c:auto val="1"/>
        <c:lblAlgn val="ctr"/>
        <c:lblOffset val="100"/>
        <c:noMultiLvlLbl val="0"/>
      </c:catAx>
      <c:valAx>
        <c:axId val="110248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2479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885619560712804"/>
          <c:y val="0.29321583914114735"/>
          <c:w val="0.16403294213083386"/>
          <c:h val="0.48666429341869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422413382640028E-2"/>
          <c:y val="0.31387641748187084"/>
          <c:w val="0.69593106358801304"/>
          <c:h val="0.53836440538764774"/>
        </c:manualLayout>
      </c:layout>
      <c:lineChart>
        <c:grouping val="standard"/>
        <c:varyColors val="0"/>
        <c:ser>
          <c:idx val="0"/>
          <c:order val="0"/>
          <c:tx>
            <c:strRef>
              <c:f>Munka1!$I$33</c:f>
              <c:strCache>
                <c:ptCount val="1"/>
                <c:pt idx="0">
                  <c:v>Vendégforgalom (fő)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3985377286121907E-3"/>
                  <c:y val="-4.3459811651336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A3-4E3C-A327-F40740011085}"/>
                </c:ext>
              </c:extLst>
            </c:dLbl>
            <c:dLbl>
              <c:idx val="1"/>
              <c:layout>
                <c:manualLayout>
                  <c:x val="-2.799512576204055E-3"/>
                  <c:y val="-2.6558773786927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A3-4E3C-A327-F40740011085}"/>
                </c:ext>
              </c:extLst>
            </c:dLbl>
            <c:dLbl>
              <c:idx val="2"/>
              <c:layout>
                <c:manualLayout>
                  <c:x val="-2.9394882050142578E-2"/>
                  <c:y val="-3.8630943690076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A3-4E3C-A327-F407400110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Munka1!$H$34:$H$36</c:f>
              <c:strCache>
                <c:ptCount val="3"/>
                <c:pt idx="0">
                  <c:v>2018.</c:v>
                </c:pt>
                <c:pt idx="1">
                  <c:v>2019.</c:v>
                </c:pt>
                <c:pt idx="2">
                  <c:v>2020.</c:v>
                </c:pt>
              </c:strCache>
            </c:strRef>
          </c:cat>
          <c:val>
            <c:numRef>
              <c:f>Munka1!$I$34:$I$36</c:f>
              <c:numCache>
                <c:formatCode>General</c:formatCode>
                <c:ptCount val="3"/>
                <c:pt idx="0">
                  <c:v>8506</c:v>
                </c:pt>
                <c:pt idx="1">
                  <c:v>8308</c:v>
                </c:pt>
                <c:pt idx="2">
                  <c:v>6100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A3-4E3C-A327-F40740011085}"/>
            </c:ext>
          </c:extLst>
        </c:ser>
        <c:ser>
          <c:idx val="1"/>
          <c:order val="1"/>
          <c:tx>
            <c:strRef>
              <c:f>Munka1!$J$33</c:f>
              <c:strCache>
                <c:ptCount val="1"/>
                <c:pt idx="0">
                  <c:v>Vendégéjszakák száma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3985377286121907E-3"/>
                  <c:y val="-4.1045377670706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A3-4E3C-A327-F40740011085}"/>
                </c:ext>
              </c:extLst>
            </c:dLbl>
            <c:dLbl>
              <c:idx val="1"/>
              <c:layout>
                <c:manualLayout>
                  <c:x val="-2.799512576204055E-3"/>
                  <c:y val="-2.6558773786927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A3-4E3C-A327-F40740011085}"/>
                </c:ext>
              </c:extLst>
            </c:dLbl>
            <c:dLbl>
              <c:idx val="2"/>
              <c:layout>
                <c:manualLayout>
                  <c:x val="-5.5990251524081101E-3"/>
                  <c:y val="-1.9315471845038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A3-4E3C-A327-F407400110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Munka1!$H$34:$H$36</c:f>
              <c:strCache>
                <c:ptCount val="3"/>
                <c:pt idx="0">
                  <c:v>2018.</c:v>
                </c:pt>
                <c:pt idx="1">
                  <c:v>2019.</c:v>
                </c:pt>
                <c:pt idx="2">
                  <c:v>2020.</c:v>
                </c:pt>
              </c:strCache>
            </c:strRef>
          </c:cat>
          <c:val>
            <c:numRef>
              <c:f>Munka1!$J$34:$J$36</c:f>
              <c:numCache>
                <c:formatCode>General</c:formatCode>
                <c:ptCount val="3"/>
                <c:pt idx="0">
                  <c:v>59543</c:v>
                </c:pt>
                <c:pt idx="1">
                  <c:v>58157</c:v>
                </c:pt>
                <c:pt idx="2">
                  <c:v>45265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A3-4E3C-A327-F407400110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18653928"/>
        <c:axId val="518663112"/>
      </c:lineChart>
      <c:catAx>
        <c:axId val="51865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18663112"/>
        <c:crosses val="autoZero"/>
        <c:auto val="1"/>
        <c:lblAlgn val="ctr"/>
        <c:lblOffset val="100"/>
        <c:noMultiLvlLbl val="0"/>
      </c:catAx>
      <c:valAx>
        <c:axId val="51866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18653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73921344682805568"/>
          <c:y val="0.39787989882951286"/>
          <c:w val="0.23474544961074423"/>
          <c:h val="0.16802369263152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>
            <a:extLst>
              <a:ext uri="{FF2B5EF4-FFF2-40B4-BE49-F238E27FC236}">
                <a16:creationId xmlns:a16="http://schemas.microsoft.com/office/drawing/2014/main" id="{921D995D-51C3-4232-A961-C9F5E0D0F07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632194CF-6B7C-48E1-AEE1-EE0AD9D7A8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19876" name="Rectangle 4">
            <a:extLst>
              <a:ext uri="{FF2B5EF4-FFF2-40B4-BE49-F238E27FC236}">
                <a16:creationId xmlns:a16="http://schemas.microsoft.com/office/drawing/2014/main" id="{326DC36A-B79C-4B08-A980-93F0BE1CC0C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19877" name="Rectangle 5">
            <a:extLst>
              <a:ext uri="{FF2B5EF4-FFF2-40B4-BE49-F238E27FC236}">
                <a16:creationId xmlns:a16="http://schemas.microsoft.com/office/drawing/2014/main" id="{6AFB50A0-9986-42E0-BB4B-A1FBDA29D7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292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/>
            </a:lvl1pPr>
          </a:lstStyle>
          <a:p>
            <a:pPr>
              <a:defRPr/>
            </a:pPr>
            <a:fld id="{716F706B-F85F-493B-A062-59254AF4106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>
            <a:extLst>
              <a:ext uri="{FF2B5EF4-FFF2-40B4-BE49-F238E27FC236}">
                <a16:creationId xmlns:a16="http://schemas.microsoft.com/office/drawing/2014/main" id="{629F9EBA-C2EA-46BB-A624-35440DCCB3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8758C353-3817-4294-BAC9-A564F63B3B9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FA896F65-CF8C-4A73-AB45-E24E8D1BB7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6688" y="744538"/>
            <a:ext cx="646588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7189" name="Rectangle 5">
            <a:extLst>
              <a:ext uri="{FF2B5EF4-FFF2-40B4-BE49-F238E27FC236}">
                <a16:creationId xmlns:a16="http://schemas.microsoft.com/office/drawing/2014/main" id="{F5C63CA7-1B95-407C-810F-F8ECE9A01A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40363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477190" name="Rectangle 6">
            <a:extLst>
              <a:ext uri="{FF2B5EF4-FFF2-40B4-BE49-F238E27FC236}">
                <a16:creationId xmlns:a16="http://schemas.microsoft.com/office/drawing/2014/main" id="{C33081A0-9D62-469E-9498-104D80330D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77191" name="Rectangle 7">
            <a:extLst>
              <a:ext uri="{FF2B5EF4-FFF2-40B4-BE49-F238E27FC236}">
                <a16:creationId xmlns:a16="http://schemas.microsoft.com/office/drawing/2014/main" id="{63B77B34-FE1D-4933-AA8E-C1F9FC4D2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5EE9D6-F332-4C3F-9D74-FEF61A91764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476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7032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0588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4144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774153" algn="l" defTabSz="7096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28984" algn="l" defTabSz="7096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483815" algn="l" defTabSz="7096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838643" algn="l" defTabSz="7096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kép helye 1">
            <a:extLst>
              <a:ext uri="{FF2B5EF4-FFF2-40B4-BE49-F238E27FC236}">
                <a16:creationId xmlns:a16="http://schemas.microsoft.com/office/drawing/2014/main" id="{7F58447C-0047-424D-9098-4AA4962F7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Jegyzetek helye 2">
            <a:extLst>
              <a:ext uri="{FF2B5EF4-FFF2-40B4-BE49-F238E27FC236}">
                <a16:creationId xmlns:a16="http://schemas.microsoft.com/office/drawing/2014/main" id="{9065FF3B-3842-4F11-816A-70C610C63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  <p:sp>
        <p:nvSpPr>
          <p:cNvPr id="11268" name="Dia számának helye 3">
            <a:extLst>
              <a:ext uri="{FF2B5EF4-FFF2-40B4-BE49-F238E27FC236}">
                <a16:creationId xmlns:a16="http://schemas.microsoft.com/office/drawing/2014/main" id="{D699F10B-C055-4EC5-AA37-CD883C600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DB2D9C6-1750-4AE9-99C1-4675BA875677}" type="slidenum">
              <a:rPr lang="hu-HU" altLang="hu-HU">
                <a:latin typeface="Times New Roman" panose="02020603050405020304" pitchFamily="18" charset="0"/>
              </a:rPr>
              <a:pPr/>
              <a:t>1</a:t>
            </a:fld>
            <a:endParaRPr lang="hu-HU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5EE9D6-F332-4C3F-9D74-FEF61A91764A}" type="slidenum">
              <a:rPr lang="hu-HU" altLang="hu-HU" smtClean="0"/>
              <a:pPr>
                <a:defRPr/>
              </a:pPr>
              <a:t>23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75510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5EE9D6-F332-4C3F-9D74-FEF61A91764A}" type="slidenum">
              <a:rPr lang="hu-HU" altLang="hu-HU" smtClean="0"/>
              <a:pPr>
                <a:defRPr/>
              </a:pPr>
              <a:t>24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919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26997EA-5D52-45E8-BD60-72CC0B76BEC7}"/>
              </a:ext>
            </a:extLst>
          </p:cNvPr>
          <p:cNvSpPr/>
          <p:nvPr/>
        </p:nvSpPr>
        <p:spPr>
          <a:xfrm>
            <a:off x="314325" y="241300"/>
            <a:ext cx="11984038" cy="638492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9A1A793E-3AB9-4F75-9621-B7116EA230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100" y="5664200"/>
            <a:ext cx="12022138" cy="1408113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9E5AEE1B-804E-41B6-B37E-3EDDA6F702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657" y="4501126"/>
              <a:ext cx="4295243" cy="1015484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3217FC2D-5B62-4787-8EE6-E67C72F636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272" y="4317656"/>
              <a:ext cx="8279509" cy="1209620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B3D663E2-0412-45A4-A6E5-452F41E518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21" y="4334723"/>
              <a:ext cx="8166115" cy="110295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BDC4ADD4-A894-4D90-AC18-2FF970122C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62" y="4315522"/>
              <a:ext cx="4939530" cy="92801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9334E426-22A7-471B-BF42-917680E43E5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18" y="1692804"/>
            <a:ext cx="10711339" cy="1883124"/>
          </a:xfrm>
        </p:spPr>
        <p:txBody>
          <a:bodyPr anchor="b">
            <a:norm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36" y="3761788"/>
            <a:ext cx="8821103" cy="1558455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rgbClr val="FFFFFF"/>
                </a:solidFill>
              </a:defRPr>
            </a:lvl1pPr>
            <a:lvl2pPr marL="56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1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36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03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3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368172-7B4E-4FAE-8E27-FBC0D9F6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05957BE-D60F-4190-8B81-C4DCB4E1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9E4E2B8-76E9-4EDD-BA42-EA61D2A9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F83298-D2AB-4184-9B18-250AB3F18F0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047993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823F-414A-49BC-B657-9760DAC9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63197-A35B-4358-92DB-F232914A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7EDD8-BA43-4202-A814-B8D79845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CD47-FD19-4EF6-9689-96C2544056F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949107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18B31DA6-A440-46C0-8A9F-3E4699EC313D}"/>
              </a:ext>
            </a:extLst>
          </p:cNvPr>
          <p:cNvSpPr/>
          <p:nvPr/>
        </p:nvSpPr>
        <p:spPr bwMode="hidden">
          <a:xfrm>
            <a:off x="314325" y="241300"/>
            <a:ext cx="11984038" cy="150971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93B144D3-7EDA-4405-964B-4A4A23EF2F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100" y="755650"/>
            <a:ext cx="12022138" cy="1408113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CE529FD3-51C9-45BF-AF04-05EB908577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657" y="4501126"/>
              <a:ext cx="4295243" cy="1015484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B4B6A194-1DC5-4B9E-8523-C1AD53AE39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272" y="4317656"/>
              <a:ext cx="8279509" cy="1209620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56D554E6-9D8F-4203-9A47-8D891C23E8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21" y="4334723"/>
              <a:ext cx="8166115" cy="110295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57B0D0C0-1353-46C3-AA20-110765C504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62" y="4315522"/>
              <a:ext cx="4939530" cy="92801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 useBgFill="1">
          <p:nvSpPr>
            <p:cNvPr id="10" name="Freeform 19">
              <a:extLst>
                <a:ext uri="{FF2B5EF4-FFF2-40B4-BE49-F238E27FC236}">
                  <a16:creationId xmlns:a16="http://schemas.microsoft.com/office/drawing/2014/main" id="{81B4D5F9-DBE3-41DD-924A-4129C80F0F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6142" y="1531585"/>
            <a:ext cx="2835354" cy="4747017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079" y="1531585"/>
            <a:ext cx="8296037" cy="4747018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A5160EE-5595-40F8-BA60-D8037603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6B1EE77-A19B-48D4-9B7F-4C7918DD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2C7C7E9-9E7B-45ED-9841-A3212FCD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7A63C4-3C14-4B93-8A91-BFB13A3A4D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3472886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6B6D6-F43B-45C9-905F-20447092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FCBC1-C506-4230-9949-8E1A1A95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C10DB-5048-4555-B16D-CBE830C7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4E4D3-5F11-4DD3-8C02-FADF5BFC960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294336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987D63CC-DA32-4031-81F5-518DF9178CDD}"/>
              </a:ext>
            </a:extLst>
          </p:cNvPr>
          <p:cNvSpPr/>
          <p:nvPr/>
        </p:nvSpPr>
        <p:spPr>
          <a:xfrm>
            <a:off x="314325" y="241300"/>
            <a:ext cx="11984038" cy="501173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B6BF3F2-5247-4B44-A6D1-AB9FB9A6A7E8}"/>
              </a:ext>
            </a:extLst>
          </p:cNvPr>
          <p:cNvSpPr>
            <a:spLocks/>
          </p:cNvSpPr>
          <p:nvPr/>
        </p:nvSpPr>
        <p:spPr bwMode="hidden">
          <a:xfrm>
            <a:off x="8334375" y="4446588"/>
            <a:ext cx="3963988" cy="755650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3459" tIns="56729" rIns="113459" bIns="56729"/>
          <a:lstStyle/>
          <a:p>
            <a:endParaRPr lang="hu-HU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40C572EE-6431-4593-B949-7B34A00F9447}"/>
              </a:ext>
            </a:extLst>
          </p:cNvPr>
          <p:cNvSpPr>
            <a:spLocks/>
          </p:cNvSpPr>
          <p:nvPr/>
        </p:nvSpPr>
        <p:spPr bwMode="hidden">
          <a:xfrm>
            <a:off x="3609975" y="4311650"/>
            <a:ext cx="7640638" cy="898525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3459" tIns="56729" rIns="113459" bIns="56729"/>
          <a:lstStyle/>
          <a:p>
            <a:endParaRPr lang="hu-HU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72FC1944-AC49-4FE4-A56E-D18DA5F45026}"/>
              </a:ext>
            </a:extLst>
          </p:cNvPr>
          <p:cNvSpPr>
            <a:spLocks/>
          </p:cNvSpPr>
          <p:nvPr/>
        </p:nvSpPr>
        <p:spPr bwMode="hidden">
          <a:xfrm>
            <a:off x="3898900" y="4324350"/>
            <a:ext cx="7534275" cy="81915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3459" tIns="56729" rIns="113459" bIns="56729"/>
          <a:lstStyle/>
          <a:p>
            <a:endParaRPr lang="hu-HU"/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CA8F5059-D1D0-4B21-9338-5BB8D8C91446}"/>
              </a:ext>
            </a:extLst>
          </p:cNvPr>
          <p:cNvSpPr>
            <a:spLocks/>
          </p:cNvSpPr>
          <p:nvPr/>
        </p:nvSpPr>
        <p:spPr bwMode="hidden">
          <a:xfrm>
            <a:off x="7731125" y="4310063"/>
            <a:ext cx="4557713" cy="688975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3459" tIns="56729" rIns="113459" bIns="56729"/>
          <a:lstStyle/>
          <a:p>
            <a:endParaRPr lang="hu-HU"/>
          </a:p>
        </p:txBody>
      </p:sp>
      <p:sp useBgFill="1">
        <p:nvSpPr>
          <p:cNvPr id="9" name="Freeform 10">
            <a:extLst>
              <a:ext uri="{FF2B5EF4-FFF2-40B4-BE49-F238E27FC236}">
                <a16:creationId xmlns:a16="http://schemas.microsoft.com/office/drawing/2014/main" id="{CD255331-601D-4CE0-BD9E-6740B6B3D16D}"/>
              </a:ext>
            </a:extLst>
          </p:cNvPr>
          <p:cNvSpPr>
            <a:spLocks/>
          </p:cNvSpPr>
          <p:nvPr/>
        </p:nvSpPr>
        <p:spPr bwMode="hidden">
          <a:xfrm>
            <a:off x="292100" y="4294188"/>
            <a:ext cx="12022138" cy="1406525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3459" tIns="56729" rIns="113459" bIns="56729"/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50" y="2606127"/>
            <a:ext cx="10711339" cy="1612194"/>
          </a:xfrm>
        </p:spPr>
        <p:txBody>
          <a:bodyPr anchor="t">
            <a:normAutofit/>
          </a:bodyPr>
          <a:lstStyle>
            <a:lvl1pPr algn="ctr">
              <a:defRPr sz="55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4400" y="1520634"/>
            <a:ext cx="8844440" cy="994188"/>
          </a:xfrm>
        </p:spPr>
        <p:txBody>
          <a:bodyPr anchor="b">
            <a:normAutofit/>
          </a:bodyPr>
          <a:lstStyle>
            <a:lvl1pPr marL="0" indent="0" algn="ctr">
              <a:buNone/>
              <a:defRPr sz="2500">
                <a:solidFill>
                  <a:srgbClr val="FFFFFF"/>
                </a:solidFill>
              </a:defRPr>
            </a:lvl1pPr>
            <a:lvl2pPr marL="56729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45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18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917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364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4037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710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383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5791EE-BE19-4883-86FF-BE3FA1A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D7B52D-D196-475E-BB91-34991BE3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2D26C50-8821-4395-97CC-642B0F1E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51C5AE-2E78-47C1-8484-67569D65843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6601041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32515" y="2834238"/>
            <a:ext cx="5267458" cy="364678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01600" y="2834238"/>
            <a:ext cx="5267458" cy="364678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2E86D8-CD39-4055-A66F-271DAC4E5E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D245F8-F1AB-4F71-979D-5116976351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23B019-2DB4-4565-94C6-5BA3B2BA22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6E023-CD55-44E8-80E8-C3A2D8A9DA5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2231547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517" y="2833098"/>
            <a:ext cx="5267458" cy="676785"/>
          </a:xfrm>
        </p:spPr>
        <p:txBody>
          <a:bodyPr anchor="ctr"/>
          <a:lstStyle>
            <a:lvl1pPr marL="0" indent="0" algn="ctr">
              <a:buNone/>
              <a:defRPr sz="3000" b="0">
                <a:solidFill>
                  <a:schemeClr val="tx2"/>
                </a:solidFill>
                <a:latin typeface="+mj-lt"/>
              </a:defRPr>
            </a:lvl1pPr>
            <a:lvl2pPr marL="567294" indent="0">
              <a:buNone/>
              <a:defRPr sz="2500" b="1"/>
            </a:lvl2pPr>
            <a:lvl3pPr marL="1134588" indent="0">
              <a:buNone/>
              <a:defRPr sz="2200" b="1"/>
            </a:lvl3pPr>
            <a:lvl4pPr marL="1701881" indent="0">
              <a:buNone/>
              <a:defRPr sz="2000" b="1"/>
            </a:lvl4pPr>
            <a:lvl5pPr marL="2269175" indent="0">
              <a:buNone/>
              <a:defRPr sz="2000" b="1"/>
            </a:lvl5pPr>
            <a:lvl6pPr marL="2836469" indent="0">
              <a:buNone/>
              <a:defRPr sz="2000" b="1"/>
            </a:lvl6pPr>
            <a:lvl7pPr marL="3403763" indent="0">
              <a:buNone/>
              <a:defRPr sz="2000" b="1"/>
            </a:lvl7pPr>
            <a:lvl8pPr marL="3971056" indent="0">
              <a:buNone/>
              <a:defRPr sz="2000" b="1"/>
            </a:lvl8pPr>
            <a:lvl9pPr marL="4538350" indent="0">
              <a:buNone/>
              <a:defRPr sz="20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449" y="3627438"/>
            <a:ext cx="5264513" cy="28532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5801" y="2833097"/>
            <a:ext cx="5267458" cy="676785"/>
          </a:xfrm>
        </p:spPr>
        <p:txBody>
          <a:bodyPr anchor="ctr"/>
          <a:lstStyle>
            <a:lvl1pPr marL="0" indent="0" algn="ctr">
              <a:buNone/>
              <a:defRPr sz="3000" b="0" i="0">
                <a:solidFill>
                  <a:schemeClr val="tx2"/>
                </a:solidFill>
                <a:latin typeface="+mj-lt"/>
              </a:defRPr>
            </a:lvl1pPr>
            <a:lvl2pPr marL="567294" indent="0">
              <a:buNone/>
              <a:defRPr sz="2500" b="1"/>
            </a:lvl2pPr>
            <a:lvl3pPr marL="1134588" indent="0">
              <a:buNone/>
              <a:defRPr sz="2200" b="1"/>
            </a:lvl3pPr>
            <a:lvl4pPr marL="1701881" indent="0">
              <a:buNone/>
              <a:defRPr sz="2000" b="1"/>
            </a:lvl4pPr>
            <a:lvl5pPr marL="2269175" indent="0">
              <a:buNone/>
              <a:defRPr sz="2000" b="1"/>
            </a:lvl5pPr>
            <a:lvl6pPr marL="2836469" indent="0">
              <a:buNone/>
              <a:defRPr sz="2000" b="1"/>
            </a:lvl6pPr>
            <a:lvl7pPr marL="3403763" indent="0">
              <a:buNone/>
              <a:defRPr sz="2000" b="1"/>
            </a:lvl7pPr>
            <a:lvl8pPr marL="3971056" indent="0">
              <a:buNone/>
              <a:defRPr sz="2000" b="1"/>
            </a:lvl8pPr>
            <a:lvl9pPr marL="4538350" indent="0">
              <a:buNone/>
              <a:defRPr sz="20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25" y="3627438"/>
            <a:ext cx="5267458" cy="28532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F36E75-15E3-4B6F-AC58-F0A447AE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69F3B2-C51D-46AC-8D50-4BB04BB4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CB5E3E-C7DC-44AE-979D-70289B56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6A3B-F62F-4210-BDC9-9FBF9583E69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23098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02FC44-6CA0-46E1-BE19-E7900359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3B9699-0FE5-441F-B72F-EEF27CC6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CB770F-AE12-46E1-87EB-A7410F53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8F6B4-552A-4F12-BC50-1BD91A7E780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46437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8E1D773F-9753-4301-B7AB-8F50FADACCE5}"/>
              </a:ext>
            </a:extLst>
          </p:cNvPr>
          <p:cNvSpPr/>
          <p:nvPr/>
        </p:nvSpPr>
        <p:spPr>
          <a:xfrm>
            <a:off x="314325" y="241300"/>
            <a:ext cx="11984038" cy="150971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1CF5C986-BB3B-457A-8A38-9CD6E8D2D4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100" y="755650"/>
            <a:ext cx="12022138" cy="1406525"/>
            <a:chOff x="-3905251" y="4294188"/>
            <a:chExt cx="13027839" cy="1892300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8A850EEE-4506-44FF-8852-A5473B5A82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09793" y="4501359"/>
              <a:ext cx="4295592" cy="1014494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6647E12E-D426-44CA-8431-795323FF65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822" y="4317682"/>
              <a:ext cx="8279809" cy="1210986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77DB8232-1FDB-4C62-8D1E-D417D5C479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273" y="4334768"/>
              <a:ext cx="8166269" cy="110206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D756EB27-A477-456A-9E5E-4737444A04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9" y="4315546"/>
              <a:ext cx="4940704" cy="926928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 useBgFill="1">
          <p:nvSpPr>
            <p:cNvPr id="8" name="Freeform 10">
              <a:extLst>
                <a:ext uri="{FF2B5EF4-FFF2-40B4-BE49-F238E27FC236}">
                  <a16:creationId xmlns:a16="http://schemas.microsoft.com/office/drawing/2014/main" id="{A34FEAFA-C7B4-4A27-A604-2FAD6BBF9E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E6B7D7B1-E19E-46BE-A057-12D6DF47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8092219-79B2-4614-8FA2-880DB9948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A3319E8-8A49-4271-829A-D0B3583A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EB16D6-B505-41A0-A3DC-14E94826531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257875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62B14ABC-D2A1-4EEB-9B59-A77A453A1FF7}"/>
              </a:ext>
            </a:extLst>
          </p:cNvPr>
          <p:cNvSpPr/>
          <p:nvPr/>
        </p:nvSpPr>
        <p:spPr>
          <a:xfrm>
            <a:off x="314325" y="241300"/>
            <a:ext cx="11984038" cy="150971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>
            <a:extLst>
              <a:ext uri="{FF2B5EF4-FFF2-40B4-BE49-F238E27FC236}">
                <a16:creationId xmlns:a16="http://schemas.microsoft.com/office/drawing/2014/main" id="{0AB24D09-6AAB-4964-919C-7B8AD0AB2B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100" y="755650"/>
            <a:ext cx="12022138" cy="1408113"/>
            <a:chOff x="-3905250" y="4294188"/>
            <a:chExt cx="13011150" cy="1892300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B2982174-79F8-498A-8ECD-6FAEC2C6F8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657" y="4501126"/>
              <a:ext cx="4295243" cy="1015484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B2D94ADD-66FF-4844-919F-FE6AA63FA5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272" y="4317656"/>
              <a:ext cx="8279509" cy="1209620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3BC16350-8910-47EE-AEBD-DCADEEC9EF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21" y="4334723"/>
              <a:ext cx="8166115" cy="110295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8775B2AC-514B-4E4C-9DC7-2C63CA2CF5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62" y="4315522"/>
              <a:ext cx="4939530" cy="92801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 useBgFill="1">
          <p:nvSpPr>
            <p:cNvPr id="11" name="Freeform 28">
              <a:extLst>
                <a:ext uri="{FF2B5EF4-FFF2-40B4-BE49-F238E27FC236}">
                  <a16:creationId xmlns:a16="http://schemas.microsoft.com/office/drawing/2014/main" id="{AAB62E8C-42A6-498D-A681-824D013A7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157" y="3788658"/>
            <a:ext cx="4620578" cy="201524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744"/>
              </a:spcAft>
              <a:buNone/>
              <a:defRPr sz="2200">
                <a:solidFill>
                  <a:schemeClr val="tx2"/>
                </a:solidFill>
              </a:defRPr>
            </a:lvl1pPr>
            <a:lvl2pPr marL="567294" indent="0">
              <a:buNone/>
              <a:defRPr sz="1500"/>
            </a:lvl2pPr>
            <a:lvl3pPr marL="1134588" indent="0">
              <a:buNone/>
              <a:defRPr sz="1200"/>
            </a:lvl3pPr>
            <a:lvl4pPr marL="1701881" indent="0">
              <a:buNone/>
              <a:defRPr sz="1100"/>
            </a:lvl4pPr>
            <a:lvl5pPr marL="2269175" indent="0">
              <a:buNone/>
              <a:defRPr sz="1100"/>
            </a:lvl5pPr>
            <a:lvl6pPr marL="2836469" indent="0">
              <a:buNone/>
              <a:defRPr sz="1100"/>
            </a:lvl6pPr>
            <a:lvl7pPr marL="3403763" indent="0">
              <a:buNone/>
              <a:defRPr sz="1100"/>
            </a:lvl7pPr>
            <a:lvl8pPr marL="3971056" indent="0">
              <a:buNone/>
              <a:defRPr sz="1100"/>
            </a:lvl8pPr>
            <a:lvl9pPr marL="4538350" indent="0">
              <a:buNone/>
              <a:defRPr sz="11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60157" y="2418292"/>
            <a:ext cx="4620578" cy="1325224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0985" y="1934633"/>
            <a:ext cx="5380305" cy="4030486"/>
          </a:xfrm>
        </p:spPr>
        <p:txBody>
          <a:bodyPr anchor="ctr"/>
          <a:lstStyle>
            <a:lvl1pPr>
              <a:buClr>
                <a:schemeClr val="bg1"/>
              </a:buClr>
              <a:defRPr sz="27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2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tx2"/>
                </a:solidFill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B1B7CACB-E325-4563-91C6-38F97840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D3D84633-8C22-437E-89B6-8037392D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3B399CBF-7CC0-44C7-9668-80E16B7C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A3842F-76A4-4AE8-BA94-3456080163D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549221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2CBE1E64-9C01-4692-A8CA-030976D519E6}"/>
              </a:ext>
            </a:extLst>
          </p:cNvPr>
          <p:cNvSpPr/>
          <p:nvPr/>
        </p:nvSpPr>
        <p:spPr>
          <a:xfrm>
            <a:off x="314325" y="241300"/>
            <a:ext cx="11984038" cy="638492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41739B61-889E-4D93-B052-0EDFBE1E72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100" y="5664200"/>
            <a:ext cx="12022138" cy="1408113"/>
            <a:chOff x="-3905250" y="4294188"/>
            <a:chExt cx="13011150" cy="1892300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5CAEA82F-885A-4BE2-95D2-6C7D76D00C8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657" y="4501126"/>
              <a:ext cx="4295243" cy="1015484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DC4E8745-F705-4D4C-9FA0-8AC5D1C890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272" y="4317656"/>
              <a:ext cx="8279509" cy="1209620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92E9CA74-B4C7-40D6-B3D6-FAF26B5998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21" y="4334723"/>
              <a:ext cx="8166115" cy="110295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8DF40A59-9098-4C26-B192-E99C4313CA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62" y="4315522"/>
              <a:ext cx="4939530" cy="92801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 useBgFill="1">
          <p:nvSpPr>
            <p:cNvPr id="11" name="Freeform 10">
              <a:extLst>
                <a:ext uri="{FF2B5EF4-FFF2-40B4-BE49-F238E27FC236}">
                  <a16:creationId xmlns:a16="http://schemas.microsoft.com/office/drawing/2014/main" id="{E70D5921-C103-483A-AE59-AFA8F206C3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196" y="358266"/>
            <a:ext cx="5254301" cy="2570555"/>
          </a:xfrm>
        </p:spPr>
        <p:txBody>
          <a:bodyPr anchor="b">
            <a:normAutofit/>
          </a:bodyPr>
          <a:lstStyle>
            <a:lvl1pPr algn="l">
              <a:defRPr sz="35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9172" y="2946733"/>
            <a:ext cx="5262325" cy="2561598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567294" indent="0">
              <a:buNone/>
              <a:defRPr sz="1500"/>
            </a:lvl2pPr>
            <a:lvl3pPr marL="1134588" indent="0">
              <a:buNone/>
              <a:defRPr sz="1200"/>
            </a:lvl3pPr>
            <a:lvl4pPr marL="1701881" indent="0">
              <a:buNone/>
              <a:defRPr sz="1100"/>
            </a:lvl4pPr>
            <a:lvl5pPr marL="2269175" indent="0">
              <a:buNone/>
              <a:defRPr sz="1100"/>
            </a:lvl5pPr>
            <a:lvl6pPr marL="2836469" indent="0">
              <a:buNone/>
              <a:defRPr sz="1100"/>
            </a:lvl6pPr>
            <a:lvl7pPr marL="3403763" indent="0">
              <a:buNone/>
              <a:defRPr sz="1100"/>
            </a:lvl7pPr>
            <a:lvl8pPr marL="3971056" indent="0">
              <a:buNone/>
              <a:defRPr sz="1100"/>
            </a:lvl8pPr>
            <a:lvl9pPr marL="4538350" indent="0">
              <a:buNone/>
              <a:defRPr sz="11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55145" y="1450975"/>
            <a:ext cx="4914614" cy="3095413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567294" indent="0">
              <a:buNone/>
              <a:defRPr sz="3500"/>
            </a:lvl2pPr>
            <a:lvl3pPr marL="1134588" indent="0">
              <a:buNone/>
              <a:defRPr sz="3000"/>
            </a:lvl3pPr>
            <a:lvl4pPr marL="1701881" indent="0">
              <a:buNone/>
              <a:defRPr sz="2500"/>
            </a:lvl4pPr>
            <a:lvl5pPr marL="2269175" indent="0">
              <a:buNone/>
              <a:defRPr sz="2500"/>
            </a:lvl5pPr>
            <a:lvl6pPr marL="2836469" indent="0">
              <a:buNone/>
              <a:defRPr sz="2500"/>
            </a:lvl6pPr>
            <a:lvl7pPr marL="3403763" indent="0">
              <a:buNone/>
              <a:defRPr sz="2500"/>
            </a:lvl7pPr>
            <a:lvl8pPr marL="3971056" indent="0">
              <a:buNone/>
              <a:defRPr sz="2500"/>
            </a:lvl8pPr>
            <a:lvl9pPr marL="4538350" indent="0">
              <a:buNone/>
              <a:defRPr sz="25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B7F4036C-A8AB-444E-979D-B20472E7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62FD56A7-EF4E-460D-8CC0-567F9F302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1A0A3F0-0B60-4428-AF5D-C94EAD72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CD5786-BF70-4981-99BF-85AA6F4AC1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4136464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665845B-C886-4AB7-86FA-6F40AAF08F73}"/>
              </a:ext>
            </a:extLst>
          </p:cNvPr>
          <p:cNvSpPr/>
          <p:nvPr/>
        </p:nvSpPr>
        <p:spPr>
          <a:xfrm>
            <a:off x="314325" y="241300"/>
            <a:ext cx="11984038" cy="261302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459" tIns="56729" rIns="113459" bIns="56729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>
            <a:extLst>
              <a:ext uri="{FF2B5EF4-FFF2-40B4-BE49-F238E27FC236}">
                <a16:creationId xmlns:a16="http://schemas.microsoft.com/office/drawing/2014/main" id="{51A847D8-74A7-4B97-A686-F3CE743645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100" y="1776413"/>
            <a:ext cx="12022138" cy="1406525"/>
            <a:chOff x="-3905251" y="4294188"/>
            <a:chExt cx="13027839" cy="1892300"/>
          </a:xfrm>
        </p:grpSpPr>
        <p:sp>
          <p:nvSpPr>
            <p:cNvPr id="1033" name="Freeform 14">
              <a:extLst>
                <a:ext uri="{FF2B5EF4-FFF2-40B4-BE49-F238E27FC236}">
                  <a16:creationId xmlns:a16="http://schemas.microsoft.com/office/drawing/2014/main" id="{708B0876-A726-4C2D-ACA6-8951F6476C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09793" y="4501358"/>
              <a:ext cx="4295592" cy="1014496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4" name="Freeform 18">
              <a:extLst>
                <a:ext uri="{FF2B5EF4-FFF2-40B4-BE49-F238E27FC236}">
                  <a16:creationId xmlns:a16="http://schemas.microsoft.com/office/drawing/2014/main" id="{87F500B5-AC97-4489-B547-59AD26E4B0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822" y="4317681"/>
              <a:ext cx="8279809" cy="1210987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5" name="Freeform 22">
              <a:extLst>
                <a:ext uri="{FF2B5EF4-FFF2-40B4-BE49-F238E27FC236}">
                  <a16:creationId xmlns:a16="http://schemas.microsoft.com/office/drawing/2014/main" id="{0C6123C2-5923-44C2-9884-CA500E531B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273" y="4334767"/>
              <a:ext cx="8166269" cy="110206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36" name="Freeform 26">
              <a:extLst>
                <a:ext uri="{FF2B5EF4-FFF2-40B4-BE49-F238E27FC236}">
                  <a16:creationId xmlns:a16="http://schemas.microsoft.com/office/drawing/2014/main" id="{6E57115E-D8F7-428A-B100-0E9C93CA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9" y="4315546"/>
              <a:ext cx="4940704" cy="926928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 useBgFill="1">
          <p:nvSpPr>
            <p:cNvPr id="1037" name="Freeform 10">
              <a:extLst>
                <a:ext uri="{FF2B5EF4-FFF2-40B4-BE49-F238E27FC236}">
                  <a16:creationId xmlns:a16="http://schemas.microsoft.com/office/drawing/2014/main" id="{A2EA20F8-2396-4F66-A1B2-7E4D41BF6C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CB71F6-2B08-4E10-BD2B-D24F0E1AB1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0238" y="357188"/>
            <a:ext cx="113411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459" tIns="56729" rIns="113459" bIns="567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20828-11C0-481C-8CD2-0568E9E76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16763" y="6611938"/>
            <a:ext cx="5218112" cy="385762"/>
          </a:xfrm>
          <a:prstGeom prst="rect">
            <a:avLst/>
          </a:prstGeom>
        </p:spPr>
        <p:txBody>
          <a:bodyPr vert="horz" lIns="113459" tIns="56729" rIns="113459" bIns="56729" rtlCol="0" anchor="ctr"/>
          <a:lstStyle>
            <a:lvl1pPr algn="r" eaLnBrk="1" hangingPunct="1">
              <a:defRPr sz="12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C2C07-41E3-43A4-8E34-65F2FD2CA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611938"/>
            <a:ext cx="5218113" cy="385762"/>
          </a:xfrm>
          <a:prstGeom prst="rect">
            <a:avLst/>
          </a:prstGeom>
        </p:spPr>
        <p:txBody>
          <a:bodyPr vert="horz" lIns="113459" tIns="56729" rIns="113459" bIns="56729" rtlCol="0" anchor="ctr"/>
          <a:lstStyle>
            <a:lvl1pPr algn="l" eaLnBrk="1" hangingPunct="1">
              <a:defRPr sz="120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E4239-1DDB-4150-A213-63D96B426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0688" y="6611938"/>
            <a:ext cx="1600200" cy="385762"/>
          </a:xfrm>
          <a:prstGeom prst="rect">
            <a:avLst/>
          </a:prstGeom>
        </p:spPr>
        <p:txBody>
          <a:bodyPr vert="horz" wrap="square" lIns="113459" tIns="56729" rIns="113459" bIns="56729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073E87"/>
                </a:solidFill>
              </a:defRPr>
            </a:lvl1pPr>
          </a:lstStyle>
          <a:p>
            <a:pPr>
              <a:defRPr/>
            </a:pPr>
            <a:fld id="{81C79C9D-DCD0-461B-8468-9DAFECC73E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D07E2-0576-478F-B46E-F358DAF33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01738" y="2830513"/>
            <a:ext cx="10209212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459" tIns="56729" rIns="113459" bIns="567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26" r:id="rId1"/>
    <p:sldLayoutId id="2147488921" r:id="rId2"/>
    <p:sldLayoutId id="2147488927" r:id="rId3"/>
    <p:sldLayoutId id="2147488922" r:id="rId4"/>
    <p:sldLayoutId id="2147488923" r:id="rId5"/>
    <p:sldLayoutId id="2147488924" r:id="rId6"/>
    <p:sldLayoutId id="2147488928" r:id="rId7"/>
    <p:sldLayoutId id="2147488929" r:id="rId8"/>
    <p:sldLayoutId id="2147488930" r:id="rId9"/>
    <p:sldLayoutId id="2147488925" r:id="rId10"/>
    <p:sldLayoutId id="2147488931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defTabSz="1133475" rtl="0" eaLnBrk="0" fontAlgn="base" hangingPunct="0">
        <a:spcBef>
          <a:spcPct val="0"/>
        </a:spcBef>
        <a:spcAft>
          <a:spcPct val="0"/>
        </a:spcAft>
        <a:defRPr sz="55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1133475" rtl="0" eaLnBrk="0" fontAlgn="base" hangingPunct="0">
        <a:spcBef>
          <a:spcPct val="0"/>
        </a:spcBef>
        <a:spcAft>
          <a:spcPct val="0"/>
        </a:spcAft>
        <a:defRPr sz="5500">
          <a:solidFill>
            <a:srgbClr val="FFFFFF"/>
          </a:solidFill>
          <a:latin typeface="Candara" pitchFamily="34" charset="0"/>
        </a:defRPr>
      </a:lvl2pPr>
      <a:lvl3pPr algn="ctr" defTabSz="1133475" rtl="0" eaLnBrk="0" fontAlgn="base" hangingPunct="0">
        <a:spcBef>
          <a:spcPct val="0"/>
        </a:spcBef>
        <a:spcAft>
          <a:spcPct val="0"/>
        </a:spcAft>
        <a:defRPr sz="5500">
          <a:solidFill>
            <a:srgbClr val="FFFFFF"/>
          </a:solidFill>
          <a:latin typeface="Candara" pitchFamily="34" charset="0"/>
        </a:defRPr>
      </a:lvl3pPr>
      <a:lvl4pPr algn="ctr" defTabSz="1133475" rtl="0" eaLnBrk="0" fontAlgn="base" hangingPunct="0">
        <a:spcBef>
          <a:spcPct val="0"/>
        </a:spcBef>
        <a:spcAft>
          <a:spcPct val="0"/>
        </a:spcAft>
        <a:defRPr sz="5500">
          <a:solidFill>
            <a:srgbClr val="FFFFFF"/>
          </a:solidFill>
          <a:latin typeface="Candara" pitchFamily="34" charset="0"/>
        </a:defRPr>
      </a:lvl4pPr>
      <a:lvl5pPr algn="ctr" defTabSz="1133475" rtl="0" eaLnBrk="0" fontAlgn="base" hangingPunct="0">
        <a:spcBef>
          <a:spcPct val="0"/>
        </a:spcBef>
        <a:spcAft>
          <a:spcPct val="0"/>
        </a:spcAft>
        <a:defRPr sz="55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9725" indent="-339725" algn="l" defTabSz="1133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714375" indent="-339725" algn="l" defTabSz="1133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700" kern="1200">
          <a:solidFill>
            <a:schemeClr val="tx2"/>
          </a:solidFill>
          <a:latin typeface="+mn-lt"/>
          <a:ea typeface="+mn-ea"/>
          <a:cs typeface="+mn-cs"/>
        </a:defRPr>
      </a:lvl2pPr>
      <a:lvl3pPr marL="1060450" indent="-282575" algn="l" defTabSz="1133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500" kern="1200">
          <a:solidFill>
            <a:schemeClr val="tx2"/>
          </a:solidFill>
          <a:latin typeface="+mn-lt"/>
          <a:ea typeface="+mn-ea"/>
          <a:cs typeface="+mn-cs"/>
        </a:defRPr>
      </a:lvl3pPr>
      <a:lvl4pPr marL="1417638" indent="-282575" algn="l" defTabSz="1133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814513" indent="-282575" algn="l" defTabSz="11334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212446" indent="-283647" algn="l" defTabSz="1134588" rtl="0" eaLnBrk="1" latinLnBrk="0" hangingPunct="1">
        <a:spcBef>
          <a:spcPts val="476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2609551" indent="-283647" algn="l" defTabSz="1134588" rtl="0" eaLnBrk="1" latinLnBrk="0" hangingPunct="1">
        <a:spcBef>
          <a:spcPts val="476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3006657" indent="-283647" algn="l" defTabSz="1134588" rtl="0" eaLnBrk="1" latinLnBrk="0" hangingPunct="1">
        <a:spcBef>
          <a:spcPts val="476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3403763" indent="-283647" algn="l" defTabSz="1134588" rtl="0" eaLnBrk="1" latinLnBrk="0" hangingPunct="1">
        <a:spcBef>
          <a:spcPts val="476"/>
        </a:spcBef>
        <a:buClr>
          <a:schemeClr val="accent1"/>
        </a:buClr>
        <a:buFont typeface="Symbol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7294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588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1881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9175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69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03763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71056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38350" algn="l" defTabSz="113458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F133C94D-A646-47F5-8AF2-88EF34FF1D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2235" y="1118071"/>
            <a:ext cx="10709275" cy="1512888"/>
          </a:xfrm>
        </p:spPr>
        <p:txBody>
          <a:bodyPr rtlCol="0"/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ÜDÜLŐHELYI FÓRUM</a:t>
            </a:r>
            <a:b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 JÚNIUS 26.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A8AAB819-22A3-472B-AABE-F729B07797C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2593" y="3000375"/>
            <a:ext cx="11736388" cy="3363366"/>
          </a:xfrm>
        </p:spPr>
        <p:txBody>
          <a:bodyPr rtlCol="0"/>
          <a:lstStyle/>
          <a:p>
            <a:pPr marL="457200" indent="-457200" algn="l" defTabSz="1134588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hu-H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Beszámoló a Község 2020. évi gazdálkodásáról</a:t>
            </a:r>
          </a:p>
          <a:p>
            <a:pPr marL="457200" indent="-457200" algn="l" defTabSz="1134588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2021.évi költségvetés tervezett bevételei és kiadásai </a:t>
            </a:r>
          </a:p>
          <a:p>
            <a:pPr marL="457200" indent="-457200" algn="l" defTabSz="1134588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Tervezett fejlesztések, beruházások  </a:t>
            </a:r>
          </a:p>
          <a:p>
            <a:pPr marL="342900" indent="-342900" algn="l" defTabSz="113458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200" dirty="0">
              <a:solidFill>
                <a:srgbClr val="FFFF00"/>
              </a:solidFill>
              <a:latin typeface="Book Antiqua" pitchFamily="18" charset="0"/>
            </a:endParaRPr>
          </a:p>
        </p:txBody>
      </p:sp>
      <p:pic>
        <p:nvPicPr>
          <p:cNvPr id="10244" name="Picture 6" descr="Balatonmariafurdo címer">
            <a:extLst>
              <a:ext uri="{FF2B5EF4-FFF2-40B4-BE49-F238E27FC236}">
                <a16:creationId xmlns:a16="http://schemas.microsoft.com/office/drawing/2014/main" id="{3953C6AC-60DC-4CDF-9171-48E5B8B2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11" y="605779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E9E25D-70B4-40F0-982A-94FE2D5A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56" y="557323"/>
            <a:ext cx="11341100" cy="1325562"/>
          </a:xfrm>
        </p:spPr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2020.évi kiadásai</a:t>
            </a:r>
            <a:endParaRPr lang="hu-HU" dirty="0"/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E037E333-4A72-4E86-9BB4-37AF3ED91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675213"/>
              </p:ext>
            </p:extLst>
          </p:nvPr>
        </p:nvGraphicFramePr>
        <p:xfrm>
          <a:off x="511848" y="2169246"/>
          <a:ext cx="7056438" cy="2916382"/>
        </p:xfrm>
        <a:graphic>
          <a:graphicData uri="http://schemas.openxmlformats.org/drawingml/2006/table">
            <a:tbl>
              <a:tblPr/>
              <a:tblGrid>
                <a:gridCol w="5256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212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Személyi juttatás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77 874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12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Munkaadót terhelő járulék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12 935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794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Dologi kiadások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114 920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794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működési kiadás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27 652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93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Műk. célú pénz átadás </a:t>
                      </a:r>
                      <a:r>
                        <a:rPr lang="hu-HU" sz="22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ÁHT-n</a:t>
                      </a:r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kívülre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2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16 543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794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Szociális ellátások, segélyek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2 747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994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Előző évi állami támogatás visszafizetés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4 702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470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kiadás mindösszesen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257 372</a:t>
                      </a:r>
                    </a:p>
                  </a:txBody>
                  <a:tcPr marL="6352" marR="6352" marT="63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6C94C44F-1848-43D2-A5D4-54246BC46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243" y="357188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7B9272DF-AAFB-4F1C-B97C-FAFE72A19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155111"/>
              </p:ext>
            </p:extLst>
          </p:nvPr>
        </p:nvGraphicFramePr>
        <p:xfrm>
          <a:off x="506413" y="5283200"/>
          <a:ext cx="7056437" cy="1459887"/>
        </p:xfrm>
        <a:graphic>
          <a:graphicData uri="http://schemas.openxmlformats.org/drawingml/2006/table">
            <a:tbl>
              <a:tblPr/>
              <a:tblGrid>
                <a:gridCol w="528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469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Felújítás</a:t>
                      </a:r>
                    </a:p>
                  </a:txBody>
                  <a:tcPr marL="6350" marR="6350" marT="6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73 089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18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Beruházás</a:t>
                      </a:r>
                    </a:p>
                  </a:txBody>
                  <a:tcPr marL="6350" marR="6350" marT="6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106 075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18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Kincstárjegy vásárlás</a:t>
                      </a:r>
                    </a:p>
                  </a:txBody>
                  <a:tcPr marL="6350" marR="6350" marT="6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18">
                <a:tc>
                  <a:txBody>
                    <a:bodyPr/>
                    <a:lstStyle/>
                    <a:p>
                      <a:pPr algn="l" fontAlgn="b"/>
                      <a:r>
                        <a:rPr lang="hu-HU" sz="2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kiadás mindösszesen</a:t>
                      </a:r>
                    </a:p>
                  </a:txBody>
                  <a:tcPr marL="6350" marR="6350" marT="6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179 364</a:t>
                      </a:r>
                    </a:p>
                  </a:txBody>
                  <a:tcPr marL="6350" marR="6350" marT="63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Szaggatott nyíl jobbra 5">
            <a:extLst>
              <a:ext uri="{FF2B5EF4-FFF2-40B4-BE49-F238E27FC236}">
                <a16:creationId xmlns:a16="http://schemas.microsoft.com/office/drawing/2014/main" id="{52E6B56A-75A9-4DF0-81B6-271D35A6A3AA}"/>
              </a:ext>
            </a:extLst>
          </p:cNvPr>
          <p:cNvSpPr/>
          <p:nvPr/>
        </p:nvSpPr>
        <p:spPr>
          <a:xfrm>
            <a:off x="7758461" y="3267397"/>
            <a:ext cx="1278630" cy="1512887"/>
          </a:xfrm>
          <a:prstGeom prst="striped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E96F1709-70CD-42AF-B4D5-FD8C5068B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57371"/>
              </p:ext>
            </p:extLst>
          </p:nvPr>
        </p:nvGraphicFramePr>
        <p:xfrm>
          <a:off x="9092692" y="3267397"/>
          <a:ext cx="3224213" cy="187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4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584">
                <a:tc>
                  <a:txBody>
                    <a:bodyPr/>
                    <a:lstStyle/>
                    <a:p>
                      <a:pPr algn="ctr"/>
                      <a:r>
                        <a:rPr lang="hu-HU" sz="28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KIADÁS MINDÖSSZESEN</a:t>
                      </a:r>
                    </a:p>
                  </a:txBody>
                  <a:tcPr marL="91455" marR="91455" marT="45731" marB="4573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078">
                <a:tc>
                  <a:txBody>
                    <a:bodyPr/>
                    <a:lstStyle/>
                    <a:p>
                      <a:pPr algn="ctr"/>
                      <a:r>
                        <a:rPr lang="hu-HU" sz="36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436 737</a:t>
                      </a:r>
                    </a:p>
                  </a:txBody>
                  <a:tcPr marL="91455" marR="91455" marT="45731" marB="4573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CAE7492-36E5-4CB1-845C-A8FB9DD0A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vagyona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Téglalap 4">
            <a:extLst>
              <a:ext uri="{FF2B5EF4-FFF2-40B4-BE49-F238E27FC236}">
                <a16:creationId xmlns:a16="http://schemas.microsoft.com/office/drawing/2014/main" id="{C55C1E4D-586E-42F9-96AD-99F74096A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1296988"/>
            <a:ext cx="9696450" cy="58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>
            <a:spAutoFit/>
          </a:bodyPr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hu-HU" altLang="hu-H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Az Önkormányzat vagyona a  2020. </a:t>
            </a:r>
            <a:r>
              <a:rPr lang="hu-HU" altLang="hu-H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évi</a:t>
            </a:r>
            <a:r>
              <a:rPr lang="hu-HU" altLang="hu-H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 zárómérleg alapján   </a:t>
            </a:r>
            <a:r>
              <a:rPr lang="hu-HU" altLang="hu-HU" sz="2000" b="1" u="sng" dirty="0">
                <a:solidFill>
                  <a:srgbClr val="FFFF00"/>
                </a:solidFill>
                <a:latin typeface="Book Antiqua" panose="02040602050305030304" pitchFamily="18" charset="0"/>
              </a:rPr>
              <a:t>5 028 </a:t>
            </a:r>
            <a:r>
              <a:rPr lang="hu-HU" altLang="hu-HU" sz="2000" b="1" dirty="0">
                <a:solidFill>
                  <a:srgbClr val="FFFF00"/>
                </a:solidFill>
                <a:latin typeface="Book Antiqua" panose="02040602050305030304" pitchFamily="18" charset="0"/>
              </a:rPr>
              <a:t>millió </a:t>
            </a:r>
            <a:r>
              <a:rPr lang="hu-HU" altLang="hu-HU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forint. </a:t>
            </a:r>
          </a:p>
          <a:p>
            <a:pPr algn="ctr" eaLnBrk="1" hangingPunct="1"/>
            <a:endParaRPr lang="hu-HU" altLang="hu-HU" sz="800" dirty="0">
              <a:latin typeface="Book Antiqua" panose="02040602050305030304" pitchFamily="18" charset="0"/>
            </a:endParaRPr>
          </a:p>
        </p:txBody>
      </p:sp>
      <p:graphicFrame>
        <p:nvGraphicFramePr>
          <p:cNvPr id="6" name="Objektum 3">
            <a:extLst>
              <a:ext uri="{FF2B5EF4-FFF2-40B4-BE49-F238E27FC236}">
                <a16:creationId xmlns:a16="http://schemas.microsoft.com/office/drawing/2014/main" id="{7752AE6D-0CA8-4978-A15A-B0D87FC27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617863"/>
              </p:ext>
            </p:extLst>
          </p:nvPr>
        </p:nvGraphicFramePr>
        <p:xfrm>
          <a:off x="767123" y="1854200"/>
          <a:ext cx="9991725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1460622" imgH="7650543" progId="Excel.Chart.8">
                  <p:embed/>
                </p:oleObj>
              </mc:Choice>
              <mc:Fallback>
                <p:oleObj name="Chart" r:id="rId2" imgW="11460622" imgH="7650543" progId="Excel.Chart.8">
                  <p:embed/>
                  <p:pic>
                    <p:nvPicPr>
                      <p:cNvPr id="28677" name="Objektum 3">
                        <a:extLst>
                          <a:ext uri="{FF2B5EF4-FFF2-40B4-BE49-F238E27FC236}">
                            <a16:creationId xmlns:a16="http://schemas.microsoft.com/office/drawing/2014/main" id="{B18AD8B5-F78C-48F3-9122-EAA1320D31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123" y="1854200"/>
                        <a:ext cx="9991725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Kép 4">
            <a:extLst>
              <a:ext uri="{FF2B5EF4-FFF2-40B4-BE49-F238E27FC236}">
                <a16:creationId xmlns:a16="http://schemas.microsoft.com/office/drawing/2014/main" id="{680CE1FD-B7F7-4D13-B6A1-C6509AB66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987" y="5419725"/>
            <a:ext cx="1584324" cy="16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5B8561B-6FBB-4869-9437-F2F311E9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30" y="531093"/>
            <a:ext cx="11341100" cy="1325562"/>
          </a:xfrm>
          <a:prstGeom prst="rect">
            <a:avLst/>
          </a:prstGeom>
          <a:noFill/>
          <a:ln>
            <a:noFill/>
          </a:ln>
        </p:spPr>
        <p:txBody>
          <a:bodyPr lIns="113459" tIns="56729" rIns="113459" bIns="56729" anchor="ctr">
            <a:normAutofit/>
          </a:bodyPr>
          <a:lstStyle>
            <a:lvl1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2pPr>
            <a:lvl3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3pPr>
            <a:lvl4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4pPr>
            <a:lvl5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Helyi adóbevételek 2009-2020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716293"/>
              </p:ext>
            </p:extLst>
          </p:nvPr>
        </p:nvGraphicFramePr>
        <p:xfrm>
          <a:off x="396131" y="2009533"/>
          <a:ext cx="11341100" cy="506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7A4C26E-B37B-40F3-AC07-2B82D6490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Vendégforgalom 2018-2020.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Kép 3">
            <a:extLst>
              <a:ext uri="{FF2B5EF4-FFF2-40B4-BE49-F238E27FC236}">
                <a16:creationId xmlns:a16="http://schemas.microsoft.com/office/drawing/2014/main" id="{938F506E-E2DB-4B6C-B4DC-C1550A720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82" y="4266028"/>
            <a:ext cx="2520428" cy="26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1F2D326-EF5C-4927-BA06-7DBC66FF6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042025"/>
              </p:ext>
            </p:extLst>
          </p:nvPr>
        </p:nvGraphicFramePr>
        <p:xfrm>
          <a:off x="1044203" y="1467197"/>
          <a:ext cx="10729192" cy="526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775F2B-7119-485C-AC00-19DD30975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 évi szociális támogatások</a:t>
            </a:r>
          </a:p>
        </p:txBody>
      </p:sp>
      <p:sp>
        <p:nvSpPr>
          <p:cNvPr id="30723" name="Szövegdoboz 2">
            <a:extLst>
              <a:ext uri="{FF2B5EF4-FFF2-40B4-BE49-F238E27FC236}">
                <a16:creationId xmlns:a16="http://schemas.microsoft.com/office/drawing/2014/main" id="{A6BE1948-0F42-40E7-8C55-4523DE49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99" y="2043261"/>
            <a:ext cx="12042775" cy="504753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/>
            <a:r>
              <a:rPr lang="hu-HU" sz="1600" b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2020. évi rendszeres ellátások</a:t>
            </a:r>
            <a:endParaRPr lang="hu-HU" sz="16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9911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Lakásfenntartáshoz nyújtott települési támogatásban részesült: 1 fő 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9911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Rendszeres gyermekvédelmi kedvezményre jogosult gyermekek száma: 4 fő volt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9911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Szociális étkeztetésben részesültek évi átlagos száma: 15 fő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9911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Házi segítségnyújtást (házi gondozást) igénybe vevők évi átlagos száma: 5 fő volt.</a:t>
            </a:r>
          </a:p>
          <a:p>
            <a:pPr algn="just"/>
            <a:endParaRPr lang="hu-HU" sz="16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Times New Roman" panose="02020603050405020304" pitchFamily="18" charset="0"/>
              <a:buChar char="▪"/>
            </a:pPr>
            <a:r>
              <a:rPr lang="hu-HU" sz="1600" b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2020. évben megállapított eseti ellátások</a:t>
            </a:r>
            <a:endParaRPr lang="hu-HU" sz="16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rendkívüli települési támogatásban 6 fő részesült (140.000 Ft összegben).                                            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Kelengyetámogatást kapott: 2 fő (100.000 Ft összegben).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Temetési támogatásban részesült: 5 fő (250.000 Ft összegben)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Gyógyszerköltségekhez nyújtott települési támogatásban 10 fő részesült 33 alkalommal (417.000 Ft összegben).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Hulladékszállítási díjtámogatásban 6 fő részesült (54.048 Ft összegben).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Az önkormányzat </a:t>
            </a:r>
            <a:r>
              <a:rPr lang="hu-HU" sz="1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 fő egyetemi hallgatót részesített 30.000 Ft/fő </a:t>
            </a: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összegű támogatásban (összesen 330.000 Ft összegben).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Iskolakezdési támogatásban 22 fő általános iskolás és 6 fő középiskolás gyermek részesült. </a:t>
            </a: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támogatás az általános iskolás tanulók esetében gyermekenként 10.000 Ft, a középiskolás tanulók esetében 20.000 Ft volt.</a:t>
            </a:r>
            <a:r>
              <a:rPr lang="hu-HU" sz="1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Összesen 340.000 Ft került kifizetésre.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62. életévüket betöltött idősek lakosokat az önkormányzat 5.000 Ft/fő összegű karácsonyi támogatásban részesítette. </a:t>
            </a: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támogatás a járványhelyzetre tekintettel a jogosultak bankszámlájára történő utalás útján került folyósításra. </a:t>
            </a:r>
          </a:p>
          <a:p>
            <a:pPr lvl="0" algn="just">
              <a:tabLst>
                <a:tab pos="457200" algn="l"/>
              </a:tabLst>
            </a:pPr>
            <a:r>
              <a:rPr lang="hu-HU" sz="1600" b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Összesen 204 fő kapott támogatást. Az összes kifizetés 1.020.000 Ft volt.</a:t>
            </a:r>
          </a:p>
          <a:p>
            <a:pPr lvl="0" indent="-342900" algn="just">
              <a:buFont typeface="Times New Roman" panose="02020603050405020304" pitchFamily="18" charset="0"/>
              <a:buChar char="▪"/>
              <a:tabLst>
                <a:tab pos="457200" algn="l"/>
              </a:tabLst>
            </a:pP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Szociális célú tűzifa juttatást (pályázati fa) 35 fő/család kapott, a kiosztott fa mennyisége 45 erdei m</a:t>
            </a:r>
            <a:r>
              <a:rPr lang="hu-HU" sz="1600" baseline="300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hu-HU" sz="1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hu-HU" altLang="hu-HU" sz="1800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82B61355-C3BB-483F-A6D6-92F7CA708A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46149" y="2187277"/>
            <a:ext cx="10709275" cy="2643188"/>
          </a:xfrm>
        </p:spPr>
        <p:txBody>
          <a:bodyPr rtlCol="0">
            <a:normAutofit fontScale="90000"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2021.évi tervezett költségvetés</a:t>
            </a:r>
            <a:br>
              <a:rPr lang="hu-HU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bevételei és kiadásai</a:t>
            </a:r>
          </a:p>
        </p:txBody>
      </p:sp>
      <p:pic>
        <p:nvPicPr>
          <p:cNvPr id="4" name="Picture 6" descr="Balatonmariafurdo címer">
            <a:extLst>
              <a:ext uri="{FF2B5EF4-FFF2-40B4-BE49-F238E27FC236}">
                <a16:creationId xmlns:a16="http://schemas.microsoft.com/office/drawing/2014/main" id="{58D524E8-97C9-44BE-983C-71E65F8F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4" y="561828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587384-421B-472B-AB87-1F06542D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2021.évi  tervezett bevételei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2662DC1B-7F03-4B36-A65C-90D8E69C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995" y="2110751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ACB12EC2-2964-4BA3-B39A-3345780FA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982034"/>
              </p:ext>
            </p:extLst>
          </p:nvPr>
        </p:nvGraphicFramePr>
        <p:xfrm>
          <a:off x="2412355" y="2462077"/>
          <a:ext cx="7344816" cy="4435610"/>
        </p:xfrm>
        <a:graphic>
          <a:graphicData uri="http://schemas.openxmlformats.org/drawingml/2006/table">
            <a:tbl>
              <a:tblPr/>
              <a:tblGrid>
                <a:gridCol w="577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347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Saját bevételek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81 370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Építményadó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143 000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Telekadó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18 000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Idegenforgalmi 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Iparűzési 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10 000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Helyi adó pótlék, bírság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Talajterhelési díj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272616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Önkorm. működési költségvetési támogatása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44 337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381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működési bevétel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27 556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célú pénz átvétel </a:t>
                      </a:r>
                      <a:r>
                        <a:rPr lang="hu-HU" sz="18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ÁHT-n</a:t>
                      </a:r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kívülről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Következő évi állami támogatás megelőlegezés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Működési maradvány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15 000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652859"/>
                  </a:ext>
                </a:extLst>
              </a:tr>
              <a:tr h="341262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bevétel mindösszesen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8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339 513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9E14CD-B1F9-41D3-A66A-C54932D9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71" y="415507"/>
            <a:ext cx="11341100" cy="1325563"/>
          </a:xfrm>
        </p:spPr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2021.évi  tervezett bevételei</a:t>
            </a:r>
            <a:endParaRPr lang="hu-HU" dirty="0">
              <a:solidFill>
                <a:srgbClr val="FFFF00"/>
              </a:solidFill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D3268485-C5EC-48E6-95CC-E2D94AF2A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78413"/>
              </p:ext>
            </p:extLst>
          </p:nvPr>
        </p:nvGraphicFramePr>
        <p:xfrm>
          <a:off x="1925637" y="2079208"/>
          <a:ext cx="9217025" cy="4851400"/>
        </p:xfrm>
        <a:graphic>
          <a:graphicData uri="http://schemas.openxmlformats.org/drawingml/2006/table">
            <a:tbl>
              <a:tblPr/>
              <a:tblGrid>
                <a:gridCol w="7590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Osztalék, részvény értékesítés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Tárgyi eszköz értékesítés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Önkorm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. felhalmozási költségvetési támogatása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felhalmozási bevétel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Felhalm.célú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pénz átvétel </a:t>
                      </a:r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ÁHT-n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kívülről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Hitel felvétel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80 000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célú pénzmaradvány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329 963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Kincstárjegy visszatérülés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Felh.kölcsön visszatérülés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bevétel </a:t>
                      </a:r>
                      <a:r>
                        <a:rPr lang="hu-HU" sz="24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mindössz</a:t>
                      </a:r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.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409 963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120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Függő, átfutó bevételek</a:t>
                      </a:r>
                    </a:p>
                  </a:txBody>
                  <a:tcPr marL="6350" marR="6350" marT="635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2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4080">
                <a:tc>
                  <a:txBody>
                    <a:bodyPr/>
                    <a:lstStyle/>
                    <a:p>
                      <a:pPr algn="l" fontAlgn="b"/>
                      <a:r>
                        <a:rPr lang="hu-HU" sz="3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BEVÉTEL MINDÖSSZESEN</a:t>
                      </a:r>
                    </a:p>
                  </a:txBody>
                  <a:tcPr marL="6350" marR="6350" marT="6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749 476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0B019732-3CB4-46EC-9850-8B4B7FC00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7687" y="1741070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0DA36DFC-A341-4050-9371-AB6CFD7A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57188"/>
            <a:ext cx="11071225" cy="1325562"/>
          </a:xfrm>
        </p:spPr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2021.évi tervezett bevételei</a:t>
            </a:r>
          </a:p>
        </p:txBody>
      </p:sp>
      <p:pic>
        <p:nvPicPr>
          <p:cNvPr id="31747" name="Kép 4">
            <a:extLst>
              <a:ext uri="{FF2B5EF4-FFF2-40B4-BE49-F238E27FC236}">
                <a16:creationId xmlns:a16="http://schemas.microsoft.com/office/drawing/2014/main" id="{53B667E9-BD84-4D61-8231-3C0F2FDB8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28" y="4364188"/>
            <a:ext cx="2664444" cy="27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69A72E37-83D1-4C35-80EB-7199A1EBD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556004"/>
              </p:ext>
            </p:extLst>
          </p:nvPr>
        </p:nvGraphicFramePr>
        <p:xfrm>
          <a:off x="1980307" y="2403301"/>
          <a:ext cx="8135937" cy="4310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508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Strand bevétel Áfa nélkül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22 000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106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Strandok közterület használati díjak Áfa nélkül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7 000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829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Közterület használati díj Áfa nélkül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13458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6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1 875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27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Csónakkikötő bérleti díj Áfa nélkül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1 200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63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Műfüves focipálya bérleti díj Áfa nélkül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254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63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Továbbszámlázott bevételek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4 000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889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Kamatbevétel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36">
                <a:tc>
                  <a:txBody>
                    <a:bodyPr/>
                    <a:lstStyle/>
                    <a:p>
                      <a:pPr algn="l" fontAlgn="b"/>
                      <a:r>
                        <a:rPr lang="hu-HU" sz="28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Bevétel összesen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36 379</a:t>
                      </a:r>
                    </a:p>
                  </a:txBody>
                  <a:tcPr marL="9525" marR="9525" marT="95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F37D91CD-C0DC-40FA-8F9F-44A425A90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1269" y="2024966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42709E95-4DA4-4714-8CD5-AB599FF7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63" y="349250"/>
            <a:ext cx="11071225" cy="1325563"/>
          </a:xfrm>
        </p:spPr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2021.évi  Állami támogatása</a:t>
            </a:r>
          </a:p>
        </p:txBody>
      </p:sp>
      <p:pic>
        <p:nvPicPr>
          <p:cNvPr id="32771" name="Kép 4">
            <a:extLst>
              <a:ext uri="{FF2B5EF4-FFF2-40B4-BE49-F238E27FC236}">
                <a16:creationId xmlns:a16="http://schemas.microsoft.com/office/drawing/2014/main" id="{B24B9AE9-9848-4C0C-BBD7-83B8AE3A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059238"/>
            <a:ext cx="2890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9C1A9A78-57F1-439F-8F9D-C74957C7C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541052"/>
              </p:ext>
            </p:extLst>
          </p:nvPr>
        </p:nvGraphicFramePr>
        <p:xfrm>
          <a:off x="1008855" y="2028015"/>
          <a:ext cx="10583863" cy="5070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67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869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Zöldterület gazdálkodással kapcsolatos feladatokra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7 313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Köztemető fenntartással kapcsolatos feladatokra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72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Közvilágítás fenntartásának támogatása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15 136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Közutak fenntartásának támogatása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8 706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Egyéb kötelező önkormányzati feladat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6 000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Üdülőhelyi feladat támogatása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872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Kistelepülések szociális  feladatainak támogatása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4 812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Könyvtári,</a:t>
                      </a:r>
                      <a:r>
                        <a:rPr lang="hu-HU" sz="2600" b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közművelődési</a:t>
                      </a:r>
                      <a:r>
                        <a:rPr lang="hu-HU" sz="2600" b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ellátás támogatása</a:t>
                      </a:r>
                      <a:endParaRPr lang="hu-HU" sz="2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2 270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Intézményi gyermekétkeztetés támogatása</a:t>
                      </a: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483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Kulturális feladatok támogatása</a:t>
                      </a: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789">
                <a:tc>
                  <a:txBody>
                    <a:bodyPr/>
                    <a:lstStyle/>
                    <a:p>
                      <a:pPr algn="l" fontAlgn="b"/>
                      <a:r>
                        <a:rPr lang="hu-HU" sz="2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Állami támogatás rendszeres minden évben összesen</a:t>
                      </a:r>
                      <a:endParaRPr lang="hu-HU" sz="2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524" marR="9524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600" b="1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44 337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B69B7CE9-6011-4AC2-B9FD-660BFF130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171" y="1674714"/>
            <a:ext cx="1704975" cy="338137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>
            <a:extLst>
              <a:ext uri="{FF2B5EF4-FFF2-40B4-BE49-F238E27FC236}">
                <a16:creationId xmlns:a16="http://schemas.microsoft.com/office/drawing/2014/main" id="{1E2A428D-14FB-4A88-AD49-0DD1B307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</a:t>
            </a:r>
          </a:p>
        </p:txBody>
      </p:sp>
      <p:sp>
        <p:nvSpPr>
          <p:cNvPr id="19459" name="Téglalap 2">
            <a:extLst>
              <a:ext uri="{FF2B5EF4-FFF2-40B4-BE49-F238E27FC236}">
                <a16:creationId xmlns:a16="http://schemas.microsoft.com/office/drawing/2014/main" id="{025FACBF-C2DB-4EF4-B338-99445EBD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187575"/>
            <a:ext cx="9864725" cy="4708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39725" indent="-339725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30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7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5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dirty="0">
                <a:solidFill>
                  <a:srgbClr val="052E65"/>
                </a:solidFill>
                <a:latin typeface="Book Antiqua" panose="02040602050305030304" pitchFamily="18" charset="0"/>
              </a:rPr>
              <a:t>Községünk belterülete:</a:t>
            </a:r>
            <a:r>
              <a:rPr lang="hu-HU" altLang="hu-HU" b="1" dirty="0">
                <a:solidFill>
                  <a:srgbClr val="052E65"/>
                </a:solidFill>
                <a:latin typeface="Book Antiqua" panose="02040602050305030304" pitchFamily="18" charset="0"/>
              </a:rPr>
              <a:t> (290 ha)</a:t>
            </a:r>
          </a:p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dirty="0">
                <a:solidFill>
                  <a:srgbClr val="052E65"/>
                </a:solidFill>
                <a:latin typeface="Book Antiqua" panose="02040602050305030304" pitchFamily="18" charset="0"/>
              </a:rPr>
              <a:t>Külterület (Balaton): </a:t>
            </a:r>
            <a:r>
              <a:rPr lang="hu-HU" altLang="hu-HU" b="1" dirty="0">
                <a:solidFill>
                  <a:srgbClr val="052E65"/>
                </a:solidFill>
                <a:latin typeface="Book Antiqua" panose="02040602050305030304" pitchFamily="18" charset="0"/>
              </a:rPr>
              <a:t>2386 ha</a:t>
            </a:r>
          </a:p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dirty="0">
                <a:solidFill>
                  <a:srgbClr val="052E65"/>
                </a:solidFill>
                <a:latin typeface="Book Antiqua" panose="02040602050305030304" pitchFamily="18" charset="0"/>
              </a:rPr>
              <a:t>Úthálózatunk hossza: </a:t>
            </a:r>
            <a:r>
              <a:rPr lang="hu-HU" altLang="hu-HU" b="1" dirty="0">
                <a:solidFill>
                  <a:srgbClr val="052E65"/>
                </a:solidFill>
                <a:latin typeface="Book Antiqua" panose="02040602050305030304" pitchFamily="18" charset="0"/>
              </a:rPr>
              <a:t>37 km</a:t>
            </a:r>
          </a:p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dirty="0">
                <a:solidFill>
                  <a:srgbClr val="052E65"/>
                </a:solidFill>
                <a:latin typeface="Book Antiqua" panose="02040602050305030304" pitchFamily="18" charset="0"/>
              </a:rPr>
              <a:t>Állandó lakosok száma: </a:t>
            </a:r>
            <a:r>
              <a:rPr lang="hu-HU" altLang="hu-HU" b="1" dirty="0">
                <a:solidFill>
                  <a:srgbClr val="052E65"/>
                </a:solidFill>
                <a:latin typeface="Book Antiqua" panose="02040602050305030304" pitchFamily="18" charset="0"/>
              </a:rPr>
              <a:t>:  844 fő</a:t>
            </a:r>
          </a:p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Lakó ingatlanok száma: </a:t>
            </a:r>
            <a:r>
              <a:rPr lang="hu-HU" altLang="hu-HU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685</a:t>
            </a:r>
            <a:endParaRPr lang="hu-HU" altLang="hu-HU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Üdülő ingatlanok száma: </a:t>
            </a:r>
            <a:r>
              <a:rPr lang="hu-HU" altLang="hu-HU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2622</a:t>
            </a:r>
            <a:endParaRPr lang="hu-HU" altLang="hu-HU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D5E73B-99A8-4CDE-8E41-5847B9EB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2021.évi  tervezett kiadásai</a:t>
            </a:r>
            <a:endParaRPr lang="hu-HU" dirty="0">
              <a:solidFill>
                <a:srgbClr val="FFFF00"/>
              </a:solidFill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FA7E67C5-16FD-46C0-A904-ABD2C05E4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218513"/>
              </p:ext>
            </p:extLst>
          </p:nvPr>
        </p:nvGraphicFramePr>
        <p:xfrm>
          <a:off x="1187450" y="2187575"/>
          <a:ext cx="8713788" cy="4392610"/>
        </p:xfrm>
        <a:graphic>
          <a:graphicData uri="http://schemas.openxmlformats.org/drawingml/2006/table">
            <a:tbl>
              <a:tblPr/>
              <a:tblGrid>
                <a:gridCol w="717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Személyi juttatás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86 159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Munkaadót terhelő járulék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12 927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Dologi kiadások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189 541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működési kiadás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30 149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Műk. célú pénz átadás </a:t>
                      </a:r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ÁHT-n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kívülre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3 725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Szoc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. ellátások, segélyek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4 560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célú tartalék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5 300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Kölcsön nyújtás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0 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Előző évi állami támogatás visszafizetés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4 823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26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kiadás mindösszesen</a:t>
                      </a:r>
                    </a:p>
                  </a:txBody>
                  <a:tcPr marL="6352" marR="6352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337 184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D34C9C5B-DCCB-49C1-A82A-86760062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175" y="1489075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29CBA4-7FF2-481E-94BE-3F806299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2020.évi  tervezett kiadásai</a:t>
            </a:r>
            <a:endParaRPr lang="hu-HU" dirty="0">
              <a:solidFill>
                <a:srgbClr val="FFFF00"/>
              </a:solidFill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DC691267-5CB4-4CD2-B6BC-0190D51F3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351425"/>
              </p:ext>
            </p:extLst>
          </p:nvPr>
        </p:nvGraphicFramePr>
        <p:xfrm>
          <a:off x="1620838" y="2274888"/>
          <a:ext cx="8640762" cy="4627741"/>
        </p:xfrm>
        <a:graphic>
          <a:graphicData uri="http://schemas.openxmlformats.org/drawingml/2006/table">
            <a:tbl>
              <a:tblPr/>
              <a:tblGrid>
                <a:gridCol w="7115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Felújítás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226 307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Beruházás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84 975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felhalmozási kiadás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. célú pénz átadás </a:t>
                      </a:r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ÁHT-n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kívülre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134588" rtl="0" eaLnBrk="1" fontAlgn="b" latinLnBrk="0" hangingPunct="1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Hitel felvétel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20 000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Pénzügyi részesedések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134588" rtl="0" eaLnBrk="1" fontAlgn="b" latinLnBrk="0" hangingPunct="1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Felh.kölcsön</a:t>
                      </a:r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nyújtás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134588" rtl="0" eaLnBrk="1" fontAlgn="b" latinLnBrk="0" hangingPunct="1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Kincstárjegy vásárlás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15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célú tartalék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81 010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kiadás </a:t>
                      </a:r>
                      <a:r>
                        <a:rPr lang="hu-HU" sz="2400" b="1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mindössz</a:t>
                      </a:r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.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412 292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14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Függő, átfutó kiadások</a:t>
                      </a:r>
                    </a:p>
                  </a:txBody>
                  <a:tcPr marL="6350" marR="6350" marT="63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u-HU" sz="24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  <a:ea typeface="+mn-ea"/>
                        <a:cs typeface="+mn-cs"/>
                      </a:endParaRPr>
                    </a:p>
                  </a:txBody>
                  <a:tcPr marL="6350" marR="6350" marT="6351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4042">
                <a:tc>
                  <a:txBody>
                    <a:bodyPr/>
                    <a:lstStyle/>
                    <a:p>
                      <a:pPr algn="l" fontAlgn="b"/>
                      <a:r>
                        <a:rPr lang="hu-HU" sz="3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KIADÁS MINDÖSSZESEN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749 476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151E9599-15AA-416F-918C-A52E77F94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043" y="1809750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D83F791A-1463-4328-9D24-5E690FFE15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80963" y="1755229"/>
            <a:ext cx="10709275" cy="3097213"/>
          </a:xfrm>
        </p:spPr>
        <p:txBody>
          <a:bodyPr rtlCol="0">
            <a:normAutofit fontScale="90000"/>
          </a:bodyPr>
          <a:lstStyle/>
          <a:p>
            <a:pPr marL="514266" indent="-514266" defTabSz="1134588" eaLnBrk="1" fontAlgn="auto" hangingPunct="1">
              <a:spcAft>
                <a:spcPts val="0"/>
              </a:spcAft>
              <a:defRPr/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hu-H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2021.évre tervezett fejlesztések, beruházások Balatonmáriafürdőn </a:t>
            </a:r>
          </a:p>
        </p:txBody>
      </p:sp>
      <p:pic>
        <p:nvPicPr>
          <p:cNvPr id="4" name="Picture 6" descr="Balatonmariafurdo címer">
            <a:extLst>
              <a:ext uri="{FF2B5EF4-FFF2-40B4-BE49-F238E27FC236}">
                <a16:creationId xmlns:a16="http://schemas.microsoft.com/office/drawing/2014/main" id="{90BB432E-44A8-4D99-BB49-088DA2B79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4" y="561828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C1C3B1BF-D360-4235-9ECC-1672EECA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13" y="531093"/>
            <a:ext cx="11071225" cy="1325562"/>
          </a:xfrm>
        </p:spPr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Elmúlt évben megvalósult és folyamatban lévő fejlesztések</a:t>
            </a:r>
          </a:p>
        </p:txBody>
      </p:sp>
      <p:pic>
        <p:nvPicPr>
          <p:cNvPr id="36868" name="Kép 4">
            <a:extLst>
              <a:ext uri="{FF2B5EF4-FFF2-40B4-BE49-F238E27FC236}">
                <a16:creationId xmlns:a16="http://schemas.microsoft.com/office/drawing/2014/main" id="{F416A92A-0231-4E2B-B000-646B6885D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059238"/>
            <a:ext cx="2890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2">
            <a:extLst>
              <a:ext uri="{FF2B5EF4-FFF2-40B4-BE49-F238E27FC236}">
                <a16:creationId xmlns:a16="http://schemas.microsoft.com/office/drawing/2014/main" id="{50734C7C-89DF-4C35-B4E0-A800D6D22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252292"/>
              </p:ext>
            </p:extLst>
          </p:nvPr>
        </p:nvGraphicFramePr>
        <p:xfrm>
          <a:off x="1505974" y="1993265"/>
          <a:ext cx="9589625" cy="50901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825161">
                  <a:extLst>
                    <a:ext uri="{9D8B030D-6E8A-4147-A177-3AD203B41FA5}">
                      <a16:colId xmlns:a16="http://schemas.microsoft.com/office/drawing/2014/main" val="1823725371"/>
                    </a:ext>
                  </a:extLst>
                </a:gridCol>
                <a:gridCol w="1764464">
                  <a:extLst>
                    <a:ext uri="{9D8B030D-6E8A-4147-A177-3AD203B41FA5}">
                      <a16:colId xmlns:a16="http://schemas.microsoft.com/office/drawing/2014/main" val="416188133"/>
                    </a:ext>
                  </a:extLst>
                </a:gridCol>
              </a:tblGrid>
              <a:tr h="358109">
                <a:tc>
                  <a:txBody>
                    <a:bodyPr/>
                    <a:lstStyle/>
                    <a:p>
                      <a:pPr marL="0" marR="0" lvl="0" indent="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Megvalósult fejlesztések:</a:t>
                      </a:r>
                      <a:endParaRPr lang="hu-HU" sz="1600" b="1" u="sng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dirty="0"/>
                        <a:t>~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39180"/>
                  </a:ext>
                </a:extLst>
              </a:tr>
              <a:tr h="3581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Rákóczi utca, út- ,járda- és parkolóépítés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 M</a:t>
                      </a:r>
                      <a:endParaRPr lang="hu-HU" sz="20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62485"/>
                  </a:ext>
                </a:extLst>
              </a:tr>
              <a:tr h="52338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Központi Fizető strand fejlesztése, új beltéri melegvizes vizesblokk, családbarát mosdó, baba-mama szoba, kültéri öltözőkabinok és egységes arculati elemek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i="0" dirty="0"/>
                        <a:t>72,5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272275"/>
                  </a:ext>
                </a:extLst>
              </a:tr>
              <a:tr h="52338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Bárdos szabad strand fejlesztése, új vizesblokk, családbarát mosdó és baba-mama szoba építése, bútororozása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010037"/>
                  </a:ext>
                </a:extLst>
              </a:tr>
              <a:tr h="743764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Őrház utcai szabad strand fejlesztése, meglévő vizesblokk bővítése új családi mosdóhelyiség és baba-mama szoba. A projekt keretein belül öltözőfülke, napvitorlás árnyékoló rendszer, ívókút telepítése.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dirty="0"/>
                        <a:t>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306073"/>
                  </a:ext>
                </a:extLst>
              </a:tr>
              <a:tr h="35810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Wi4Eu pályázat keretein belül 11 helyszínen ingyenesen elérhető közösségi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15.000 €</a:t>
                      </a:r>
                      <a:endParaRPr lang="hu-HU" sz="20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3864"/>
                  </a:ext>
                </a:extLst>
              </a:tr>
              <a:tr h="35810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Vilma utca – Vilma köz közötti útburkolat felújítása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20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59968"/>
                  </a:ext>
                </a:extLst>
              </a:tr>
              <a:tr h="358109">
                <a:tc>
                  <a:txBody>
                    <a:bodyPr/>
                    <a:lstStyle/>
                    <a:p>
                      <a:r>
                        <a:rPr lang="hu-HU" sz="16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Folyamatban lévő fejlesztések: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20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55651"/>
                  </a:ext>
                </a:extLst>
              </a:tr>
              <a:tr h="32627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Közvilágítás korszerűsítése I. ütem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600" b="0" i="1" dirty="0"/>
                        <a:t>(tervezés alatt)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592355"/>
                  </a:ext>
                </a:extLst>
              </a:tr>
              <a:tr h="35810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Keszeg utca felújítása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dirty="0"/>
                        <a:t>35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446935"/>
                  </a:ext>
                </a:extLst>
              </a:tr>
              <a:tr h="358109">
                <a:tc>
                  <a:txBody>
                    <a:bodyPr/>
                    <a:lstStyle/>
                    <a:p>
                      <a:pPr marL="285750" marR="0" lvl="0" indent="-285750" algn="l" defTabSz="11345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Közterületi gépbeszerzés, géppark fejlesztés</a:t>
                      </a:r>
                      <a:endParaRPr lang="hu-HU" sz="1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000" b="0" i="0" dirty="0"/>
                        <a:t>13,5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17657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AB09B96C-256B-4261-9ABB-E0544F8FA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5" y="243061"/>
            <a:ext cx="5072373" cy="355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ADB8973-0E59-4085-85CE-F1D26F3F1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181" y="262845"/>
            <a:ext cx="5865871" cy="355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EBBEEB2-32DA-4933-94BC-2A2C037E1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02" y="3732507"/>
            <a:ext cx="5294887" cy="341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5D04688-620F-40D6-8C9F-12C24B885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55" y="3782044"/>
            <a:ext cx="5578321" cy="335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71520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7FD791-6C7C-4707-8DE4-546AF27A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59" y="412169"/>
            <a:ext cx="5976664" cy="936104"/>
          </a:xfrm>
        </p:spPr>
        <p:txBody>
          <a:bodyPr/>
          <a:lstStyle/>
          <a:p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Központi Fizető Strand</a:t>
            </a:r>
          </a:p>
        </p:txBody>
      </p:sp>
      <p:pic>
        <p:nvPicPr>
          <p:cNvPr id="3" name="Picture 6" descr="Balatonmariafurdo címer">
            <a:extLst>
              <a:ext uri="{FF2B5EF4-FFF2-40B4-BE49-F238E27FC236}">
                <a16:creationId xmlns:a16="http://schemas.microsoft.com/office/drawing/2014/main" id="{9FB83A25-267C-4A90-9898-62C11B4C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9" y="252645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C780FED-3464-4F65-8F8F-03EFFB8E0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99" y="3192052"/>
            <a:ext cx="6145849" cy="377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7D02407-60D4-492E-BAF6-5E616A3F0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62" y="171619"/>
            <a:ext cx="4948460" cy="302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F62FAF0-56C1-4FF4-94A7-F42715BF5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59" y="1908408"/>
            <a:ext cx="3726032" cy="496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889428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D8D9C6B-880B-4274-88DA-F242A2D68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47" y="235953"/>
            <a:ext cx="5904656" cy="379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4">
            <a:extLst>
              <a:ext uri="{FF2B5EF4-FFF2-40B4-BE49-F238E27FC236}">
                <a16:creationId xmlns:a16="http://schemas.microsoft.com/office/drawing/2014/main" id="{DAE190F8-FEC4-4B7E-A6B2-7C8B3B3F7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131" y="4095686"/>
            <a:ext cx="2546438" cy="26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E5703A8-6097-43D4-99A4-CAABBCCA3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99" y="3915468"/>
            <a:ext cx="4032448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41DC64F-10C0-4767-ABDB-7D4C9D099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7" y="573567"/>
            <a:ext cx="4284476" cy="610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78322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02039270-EE8A-4B7B-BBC9-388EF05B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79" y="716379"/>
            <a:ext cx="5976664" cy="936104"/>
          </a:xfrm>
        </p:spPr>
        <p:txBody>
          <a:bodyPr/>
          <a:lstStyle/>
          <a:p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Bárdos Strand</a:t>
            </a:r>
          </a:p>
        </p:txBody>
      </p:sp>
      <p:pic>
        <p:nvPicPr>
          <p:cNvPr id="7" name="Picture 6" descr="Balatonmariafurdo címer">
            <a:extLst>
              <a:ext uri="{FF2B5EF4-FFF2-40B4-BE49-F238E27FC236}">
                <a16:creationId xmlns:a16="http://schemas.microsoft.com/office/drawing/2014/main" id="{2C2E5113-2A68-4DCA-9109-8256FAEB7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7" y="356550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195C3F8-E4F7-464D-8BB2-82B38FC7C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78" y="1184431"/>
            <a:ext cx="5495473" cy="442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E708B04-B21F-420D-B4D0-FC9B727E5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39" y="2296419"/>
            <a:ext cx="2688010" cy="463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D370F61-9651-43C8-8492-523D62E9B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8418" y="2560279"/>
            <a:ext cx="4744691" cy="355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7432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id="{AB3CBBB8-5F6E-48B6-A231-104AE78A3D3F}"/>
              </a:ext>
            </a:extLst>
          </p:cNvPr>
          <p:cNvSpPr txBox="1">
            <a:spLocks/>
          </p:cNvSpPr>
          <p:nvPr/>
        </p:nvSpPr>
        <p:spPr bwMode="auto">
          <a:xfrm>
            <a:off x="1239580" y="917868"/>
            <a:ext cx="597666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3459" tIns="56729" rIns="113459" bIns="56729" numCol="1" anchor="ctr" anchorCtr="0" compatLnSpc="1">
            <a:prstTxWarp prst="textNoShape">
              <a:avLst/>
            </a:prstTxWarp>
          </a:bodyPr>
          <a:lstStyle>
            <a:lvl1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2pPr>
            <a:lvl3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3pPr>
            <a:lvl4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4pPr>
            <a:lvl5pPr algn="ctr" defTabSz="1133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Őrház utcai strand</a:t>
            </a:r>
          </a:p>
        </p:txBody>
      </p:sp>
      <p:pic>
        <p:nvPicPr>
          <p:cNvPr id="4" name="Picture 6" descr="Balatonmariafurdo címer">
            <a:extLst>
              <a:ext uri="{FF2B5EF4-FFF2-40B4-BE49-F238E27FC236}">
                <a16:creationId xmlns:a16="http://schemas.microsoft.com/office/drawing/2014/main" id="{BA1648A3-9A7A-4173-95F0-AEDA5E79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7" y="356550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6E27E89-6750-4D08-8465-4A523E4B1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48" y="4041407"/>
            <a:ext cx="4044495" cy="303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75EE9CD-50B2-4F84-9169-58535C03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188" y="370260"/>
            <a:ext cx="6323212" cy="363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DC2F43E-3EEA-44B6-86D9-ADD5BD2A9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036" y="3933967"/>
            <a:ext cx="4435263" cy="314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836A760A-6618-4E1D-AA76-F0D31CA51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75" y="2827802"/>
            <a:ext cx="2765441" cy="424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70003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5C682A9-4D78-4D49-8B28-59804040891D}"/>
              </a:ext>
            </a:extLst>
          </p:cNvPr>
          <p:cNvSpPr txBox="1"/>
          <p:nvPr/>
        </p:nvSpPr>
        <p:spPr>
          <a:xfrm>
            <a:off x="324123" y="2691333"/>
            <a:ext cx="7462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i="1" u="sng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Wifi4Eu:</a:t>
            </a:r>
          </a:p>
          <a:p>
            <a:r>
              <a:rPr lang="hu-HU" sz="1800" b="1" i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Beltéri hozzáférési pontok: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Andrássy Mária Közösségi ház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Orvosi rendelő épülete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Községháza épülete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 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1800" b="1" i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Kültéri hozzáférési pontok: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Andrássy Mária Közösségi Ház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Gróf Széchényi Imre tér (közpark területe a körforgalomig)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Vasút tér (Településüzemeltetés gazdasági kiszolgáló épületig)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Polgár úti szabad strand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Ady Endre út – Keszeg út (termelői piac, vasúti sétány) kereszteződés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Bernát Aurél sétány vitorláskikötő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Őrház úti szabad strand </a:t>
            </a:r>
            <a:endParaRPr lang="hu-HU" sz="1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1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  Bárdos Lajos utcai strand, vitorlásbázis </a:t>
            </a:r>
            <a:endParaRPr lang="hu-HU" sz="1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hu-HU" sz="18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hu-H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6" descr="Balatonmariafurdo címer">
            <a:extLst>
              <a:ext uri="{FF2B5EF4-FFF2-40B4-BE49-F238E27FC236}">
                <a16:creationId xmlns:a16="http://schemas.microsoft.com/office/drawing/2014/main" id="{7A13A8FF-7D45-4B6C-B600-45BEE612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36" y="243061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4">
            <a:extLst>
              <a:ext uri="{FF2B5EF4-FFF2-40B4-BE49-F238E27FC236}">
                <a16:creationId xmlns:a16="http://schemas.microsoft.com/office/drawing/2014/main" id="{02A2D6E2-6C5A-48C7-A170-7B3F5D3F1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685" y="4491745"/>
            <a:ext cx="2042382" cy="213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A7B859-AA0C-4EA6-ACE6-1388892A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07" y="498300"/>
            <a:ext cx="5945360" cy="3129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900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Kép 26">
            <a:extLst>
              <a:ext uri="{FF2B5EF4-FFF2-40B4-BE49-F238E27FC236}">
                <a16:creationId xmlns:a16="http://schemas.microsoft.com/office/drawing/2014/main" id="{F77D679F-E9B7-45CA-9B76-74613EC8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175" y="4176713"/>
            <a:ext cx="2890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EB5287D-A0E9-4C86-959B-4745F8463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17488"/>
            <a:ext cx="11341100" cy="1325562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Balatonmáriafürdői Önkormányzat szervezeti felépítése </a:t>
            </a:r>
            <a:b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4" name="Rectangle 17">
            <a:extLst>
              <a:ext uri="{FF2B5EF4-FFF2-40B4-BE49-F238E27FC236}">
                <a16:creationId xmlns:a16="http://schemas.microsoft.com/office/drawing/2014/main" id="{152BFF78-5CD6-4F89-9480-93832BBC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167" y="1728060"/>
            <a:ext cx="4104480" cy="785812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0979" tIns="35488" rIns="70979" bIns="35488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30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7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5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0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 Képviselő-testület </a:t>
            </a:r>
          </a:p>
        </p:txBody>
      </p:sp>
      <p:sp>
        <p:nvSpPr>
          <p:cNvPr id="20485" name="Rectangle 18">
            <a:extLst>
              <a:ext uri="{FF2B5EF4-FFF2-40B4-BE49-F238E27FC236}">
                <a16:creationId xmlns:a16="http://schemas.microsoft.com/office/drawing/2014/main" id="{3DF276B5-EA64-4D44-85D7-FBFE55386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597" y="2978945"/>
            <a:ext cx="2284412" cy="4556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70979" tIns="35488" rIns="70979" bIns="35488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30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7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5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20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Polgármester</a:t>
            </a:r>
            <a:endParaRPr lang="hu-HU" altLang="hu-HU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370" name="Text Box 51">
            <a:extLst>
              <a:ext uri="{FF2B5EF4-FFF2-40B4-BE49-F238E27FC236}">
                <a16:creationId xmlns:a16="http://schemas.microsoft.com/office/drawing/2014/main" id="{8BE6C924-4743-413E-AC0D-6919FE33D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5588000"/>
            <a:ext cx="1428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979" tIns="35488" rIns="70979" bIns="35488">
            <a:spAutoFit/>
          </a:bodyPr>
          <a:lstStyle>
            <a:lvl1pPr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hu-HU" altLang="hu-HU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4" name="Téglalap 30">
            <a:extLst>
              <a:ext uri="{FF2B5EF4-FFF2-40B4-BE49-F238E27FC236}">
                <a16:creationId xmlns:a16="http://schemas.microsoft.com/office/drawing/2014/main" id="{A1B34A1C-9F29-49E6-92DB-E150EC2CB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828" y="5218113"/>
            <a:ext cx="1944688" cy="668337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eaLnBrk="1" hangingPunct="1">
              <a:defRPr/>
            </a:pPr>
            <a:r>
              <a:rPr lang="hu-HU" sz="1800" b="1" dirty="0">
                <a:solidFill>
                  <a:prstClr val="black"/>
                </a:solidFill>
                <a:latin typeface="Book Antiqua" pitchFamily="18" charset="0"/>
              </a:rPr>
              <a:t>Közösségi ház </a:t>
            </a:r>
          </a:p>
        </p:txBody>
      </p:sp>
      <p:cxnSp>
        <p:nvCxnSpPr>
          <p:cNvPr id="22550" name="Egyenes összekötő 32">
            <a:extLst>
              <a:ext uri="{FF2B5EF4-FFF2-40B4-BE49-F238E27FC236}">
                <a16:creationId xmlns:a16="http://schemas.microsoft.com/office/drawing/2014/main" id="{3D9E64E8-EE5D-4AF6-9365-CF1B2135BFC4}"/>
              </a:ext>
            </a:extLst>
          </p:cNvPr>
          <p:cNvCxnSpPr>
            <a:cxnSpLocks noChangeShapeType="1"/>
            <a:endCxn id="14" idx="1"/>
          </p:cNvCxnSpPr>
          <p:nvPr/>
        </p:nvCxnSpPr>
        <p:spPr bwMode="auto">
          <a:xfrm>
            <a:off x="7727950" y="3303588"/>
            <a:ext cx="2117725" cy="661987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75" name="Egyenes összekötő 64">
            <a:extLst>
              <a:ext uri="{FF2B5EF4-FFF2-40B4-BE49-F238E27FC236}">
                <a16:creationId xmlns:a16="http://schemas.microsoft.com/office/drawing/2014/main" id="{A3F5B89A-5956-4825-BA6D-1B3DBFD20A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62738" y="3411538"/>
            <a:ext cx="0" cy="863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6" name="Egyenes összekötő 23">
            <a:extLst>
              <a:ext uri="{FF2B5EF4-FFF2-40B4-BE49-F238E27FC236}">
                <a16:creationId xmlns:a16="http://schemas.microsoft.com/office/drawing/2014/main" id="{1D8A5687-9433-4D70-8137-6549B56B02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83138" y="4275138"/>
            <a:ext cx="0" cy="965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Ellipszis 26">
            <a:extLst>
              <a:ext uri="{FF2B5EF4-FFF2-40B4-BE49-F238E27FC236}">
                <a16:creationId xmlns:a16="http://schemas.microsoft.com/office/drawing/2014/main" id="{925AA618-E987-46F6-AFE4-A03EF5502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959" y="5235577"/>
            <a:ext cx="2934055" cy="857250"/>
          </a:xfrm>
          <a:prstGeom prst="ellipse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5" tIns="45712" rIns="91425" bIns="45712"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30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7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5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18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Önkormányzat Társulásai</a:t>
            </a:r>
          </a:p>
        </p:txBody>
      </p:sp>
      <p:sp>
        <p:nvSpPr>
          <p:cNvPr id="26" name="Lekerekített téglalap 26">
            <a:extLst>
              <a:ext uri="{FF2B5EF4-FFF2-40B4-BE49-F238E27FC236}">
                <a16:creationId xmlns:a16="http://schemas.microsoft.com/office/drawing/2014/main" id="{85387AA7-C50D-4131-9784-AFF56CCC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18" y="2621774"/>
            <a:ext cx="3016139" cy="1143000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>
              <a:defRPr/>
            </a:pPr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Bk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. Közös Önkorm. Hivatal    </a:t>
            </a:r>
          </a:p>
          <a:p>
            <a:pPr>
              <a:defRPr/>
            </a:pPr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B.berény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kirendeltség               </a:t>
            </a:r>
            <a:r>
              <a:rPr lang="hu-HU" sz="1600" b="1" dirty="0" err="1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B.máriafürdő</a:t>
            </a:r>
            <a:r>
              <a:rPr lang="hu-HU" sz="1600" b="1" dirty="0">
                <a:solidFill>
                  <a:schemeClr val="tx2">
                    <a:lumMod val="50000"/>
                  </a:schemeClr>
                </a:solidFill>
                <a:latin typeface="Book Antiqua" pitchFamily="18" charset="0"/>
              </a:rPr>
              <a:t> kirendeltség       </a:t>
            </a:r>
          </a:p>
        </p:txBody>
      </p:sp>
      <p:sp>
        <p:nvSpPr>
          <p:cNvPr id="4" name="Lekerekített téglalap 3">
            <a:extLst>
              <a:ext uri="{FF2B5EF4-FFF2-40B4-BE49-F238E27FC236}">
                <a16:creationId xmlns:a16="http://schemas.microsoft.com/office/drawing/2014/main" id="{0D70F21B-97C5-4918-B338-3C525F554DFD}"/>
              </a:ext>
            </a:extLst>
          </p:cNvPr>
          <p:cNvSpPr/>
          <p:nvPr/>
        </p:nvSpPr>
        <p:spPr>
          <a:xfrm>
            <a:off x="9831388" y="2979738"/>
            <a:ext cx="2103437" cy="487362"/>
          </a:xfrm>
          <a:prstGeom prst="round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500" b="1" dirty="0">
                <a:solidFill>
                  <a:schemeClr val="tx1"/>
                </a:solidFill>
              </a:rPr>
              <a:t>Projektmenedzser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8B951B1D-2ACD-4685-BEA4-55D15634084F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7694613" y="3222625"/>
            <a:ext cx="2136775" cy="65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85" name="Egyenes összekötő 23">
            <a:extLst>
              <a:ext uri="{FF2B5EF4-FFF2-40B4-BE49-F238E27FC236}">
                <a16:creationId xmlns:a16="http://schemas.microsoft.com/office/drawing/2014/main" id="{863F6EDD-7E5A-472A-9AD4-3CC86076E7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01013" y="4275138"/>
            <a:ext cx="0" cy="965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gyenes összekötő 32">
            <a:extLst>
              <a:ext uri="{FF2B5EF4-FFF2-40B4-BE49-F238E27FC236}">
                <a16:creationId xmlns:a16="http://schemas.microsoft.com/office/drawing/2014/main" id="{27E57996-B65A-4F20-AE6E-64FCAD2BC64C}"/>
              </a:ext>
            </a:extLst>
          </p:cNvPr>
          <p:cNvCxnSpPr>
            <a:cxnSpLocks noChangeShapeType="1"/>
            <a:endCxn id="15" idx="1"/>
          </p:cNvCxnSpPr>
          <p:nvPr/>
        </p:nvCxnSpPr>
        <p:spPr bwMode="auto">
          <a:xfrm>
            <a:off x="7751763" y="3343275"/>
            <a:ext cx="2093912" cy="13747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Lekerekített téglalap 3">
            <a:extLst>
              <a:ext uri="{FF2B5EF4-FFF2-40B4-BE49-F238E27FC236}">
                <a16:creationId xmlns:a16="http://schemas.microsoft.com/office/drawing/2014/main" id="{BC0705C3-1FAD-4724-9BEB-51FE808CE6A0}"/>
              </a:ext>
            </a:extLst>
          </p:cNvPr>
          <p:cNvSpPr/>
          <p:nvPr/>
        </p:nvSpPr>
        <p:spPr>
          <a:xfrm>
            <a:off x="9845675" y="3721100"/>
            <a:ext cx="2089150" cy="487363"/>
          </a:xfrm>
          <a:prstGeom prst="round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500" b="1" dirty="0">
                <a:solidFill>
                  <a:schemeClr val="tx1"/>
                </a:solidFill>
              </a:rPr>
              <a:t>Műszaki menedzser</a:t>
            </a:r>
          </a:p>
        </p:txBody>
      </p:sp>
      <p:sp>
        <p:nvSpPr>
          <p:cNvPr id="15" name="Lekerekített téglalap 3">
            <a:extLst>
              <a:ext uri="{FF2B5EF4-FFF2-40B4-BE49-F238E27FC236}">
                <a16:creationId xmlns:a16="http://schemas.microsoft.com/office/drawing/2014/main" id="{FE5DD023-4002-4981-8252-1568174CA8BA}"/>
              </a:ext>
            </a:extLst>
          </p:cNvPr>
          <p:cNvSpPr/>
          <p:nvPr/>
        </p:nvSpPr>
        <p:spPr>
          <a:xfrm>
            <a:off x="9845675" y="4441825"/>
            <a:ext cx="2089150" cy="554038"/>
          </a:xfrm>
          <a:prstGeom prst="round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500" b="1" dirty="0">
                <a:solidFill>
                  <a:schemeClr val="tx1"/>
                </a:solidFill>
              </a:rPr>
              <a:t>Marketing menedzser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2FA2C64-CC57-441F-A6B9-5E611CC4658E}"/>
              </a:ext>
            </a:extLst>
          </p:cNvPr>
          <p:cNvSpPr/>
          <p:nvPr/>
        </p:nvSpPr>
        <p:spPr>
          <a:xfrm>
            <a:off x="404813" y="5307013"/>
            <a:ext cx="2224087" cy="650875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b="1" dirty="0">
                <a:solidFill>
                  <a:schemeClr val="tx1"/>
                </a:solidFill>
              </a:rPr>
              <a:t>Egészségügy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0C34917-3445-4E0C-B878-5F2F0D433780}"/>
              </a:ext>
            </a:extLst>
          </p:cNvPr>
          <p:cNvCxnSpPr/>
          <p:nvPr/>
        </p:nvCxnSpPr>
        <p:spPr>
          <a:xfrm flipH="1">
            <a:off x="1547813" y="4275138"/>
            <a:ext cx="655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A4313CDA-2D90-40B4-9EF7-3CB9C507F1C7}"/>
              </a:ext>
            </a:extLst>
          </p:cNvPr>
          <p:cNvCxnSpPr>
            <a:endCxn id="12" idx="0"/>
          </p:cNvCxnSpPr>
          <p:nvPr/>
        </p:nvCxnSpPr>
        <p:spPr>
          <a:xfrm flipH="1">
            <a:off x="1517650" y="4275138"/>
            <a:ext cx="30163" cy="1031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61CEF911-62A6-40D6-8F68-BE57F4B01DB3}"/>
              </a:ext>
            </a:extLst>
          </p:cNvPr>
          <p:cNvCxnSpPr>
            <a:endCxn id="0" idx="0"/>
          </p:cNvCxnSpPr>
          <p:nvPr/>
        </p:nvCxnSpPr>
        <p:spPr>
          <a:xfrm flipH="1">
            <a:off x="6553200" y="2514600"/>
            <a:ext cx="0" cy="4651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9F0DE267-A81E-4208-B848-6178B70FED6C}"/>
              </a:ext>
            </a:extLst>
          </p:cNvPr>
          <p:cNvCxnSpPr>
            <a:cxnSpLocks/>
          </p:cNvCxnSpPr>
          <p:nvPr/>
        </p:nvCxnSpPr>
        <p:spPr>
          <a:xfrm>
            <a:off x="3708499" y="3206750"/>
            <a:ext cx="17017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74997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41171564-2491-4DE2-956D-DD3027DB4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283" y="696292"/>
            <a:ext cx="11071225" cy="749300"/>
          </a:xfrm>
        </p:spPr>
        <p:txBody>
          <a:bodyPr rtlCol="0">
            <a:normAutofit fontScale="90000"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br>
              <a:rPr lang="hu-H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Tervezett fejlesztések Balatonmáriafürdőn</a:t>
            </a:r>
            <a:br>
              <a:rPr lang="hu-H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hu-H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7892" name="Kép 4">
            <a:extLst>
              <a:ext uri="{FF2B5EF4-FFF2-40B4-BE49-F238E27FC236}">
                <a16:creationId xmlns:a16="http://schemas.microsoft.com/office/drawing/2014/main" id="{6DC156C4-1CC5-439A-AE34-DB27966B5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059238"/>
            <a:ext cx="2890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41E71D8-7DE6-49FC-BDBD-AB5AD162796B}"/>
              </a:ext>
            </a:extLst>
          </p:cNvPr>
          <p:cNvSpPr txBox="1"/>
          <p:nvPr/>
        </p:nvSpPr>
        <p:spPr>
          <a:xfrm>
            <a:off x="385762" y="2691333"/>
            <a:ext cx="83443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hu-HU" sz="1800" b="1" u="sng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Strandok további fejlesztése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Óvodaépület és játszóudvar fejlesztése (játszóudvar ~5 M, épület ~ 20 M)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Géppark további fejlesztése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Közvilágítás korszerűsítése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Községháza épület energetikai korszerűsítése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Utak felújítása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Településközpont fejlesztése</a:t>
            </a:r>
          </a:p>
          <a:p>
            <a:endParaRPr lang="hu-H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6" descr="Balatonmariafurdo címer">
            <a:extLst>
              <a:ext uri="{FF2B5EF4-FFF2-40B4-BE49-F238E27FC236}">
                <a16:creationId xmlns:a16="http://schemas.microsoft.com/office/drawing/2014/main" id="{69616D72-8B7D-4698-A497-7853A279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1" y="243060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64EB37D-E611-4394-8FDB-255FE02DA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971675"/>
            <a:ext cx="11341100" cy="3168650"/>
          </a:xfrm>
        </p:spPr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KÖSZÖNÖM A FIGYELMET!</a:t>
            </a:r>
            <a:endParaRPr lang="hu-HU" sz="43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5059" name="Kép 2">
            <a:extLst>
              <a:ext uri="{FF2B5EF4-FFF2-40B4-BE49-F238E27FC236}">
                <a16:creationId xmlns:a16="http://schemas.microsoft.com/office/drawing/2014/main" id="{8E8FE897-9AE1-4C43-A0B6-17D2C05B2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059238"/>
            <a:ext cx="2890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zöveg helye 2">
            <a:extLst>
              <a:ext uri="{FF2B5EF4-FFF2-40B4-BE49-F238E27FC236}">
                <a16:creationId xmlns:a16="http://schemas.microsoft.com/office/drawing/2014/main" id="{F2645F3C-29EF-4E53-9254-96482FF91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994" y="387077"/>
            <a:ext cx="11088688" cy="6477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Az Önkormányzat feladatai</a:t>
            </a:r>
          </a:p>
        </p:txBody>
      </p:sp>
      <p:sp>
        <p:nvSpPr>
          <p:cNvPr id="21507" name="Téglalap 2">
            <a:extLst>
              <a:ext uri="{FF2B5EF4-FFF2-40B4-BE49-F238E27FC236}">
                <a16:creationId xmlns:a16="http://schemas.microsoft.com/office/drawing/2014/main" id="{9F2914FA-D5F7-473C-9A61-804A966FC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94" y="1034777"/>
            <a:ext cx="10944596" cy="6611041"/>
          </a:xfrm>
          <a:prstGeom prst="rect">
            <a:avLst/>
          </a:prstGeom>
          <a:noFill/>
          <a:ln>
            <a:noFill/>
          </a:ln>
        </p:spPr>
        <p:txBody>
          <a:bodyPr numCol="2">
            <a:spAutoFit/>
          </a:bodyPr>
          <a:lstStyle>
            <a:lvl1pPr marL="339725" indent="-339725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30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7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5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 defTabSz="1133475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defTabSz="113347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sz="2800" u="sng" dirty="0">
                <a:solidFill>
                  <a:srgbClr val="052E65"/>
                </a:solidFill>
                <a:latin typeface="Book Antiqua" panose="02040602050305030304" pitchFamily="18" charset="0"/>
                <a:ea typeface="+mj-ea"/>
                <a:cs typeface="+mj-cs"/>
              </a:rPr>
              <a:t>Kötelezően ellátandó feladatok</a:t>
            </a:r>
            <a:r>
              <a:rPr lang="hu-HU" altLang="hu-HU" sz="2800" dirty="0">
                <a:solidFill>
                  <a:srgbClr val="052E65"/>
                </a:solidFill>
                <a:latin typeface="Book Antiqua" panose="02040602050305030304" pitchFamily="18" charset="0"/>
                <a:ea typeface="+mj-ea"/>
                <a:cs typeface="+mj-cs"/>
              </a:rPr>
              <a:t>:</a:t>
            </a:r>
          </a:p>
          <a:p>
            <a:pPr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településfejlesztés, településrendezés</a:t>
            </a:r>
            <a:r>
              <a:rPr lang="hu-HU" sz="14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településüzemeltetés</a:t>
            </a:r>
            <a:r>
              <a:rPr lang="hu-HU" sz="1400" b="1" dirty="0">
                <a:latin typeface="Book Antiqua" panose="02040602050305030304" pitchFamily="18" charset="0"/>
              </a:rPr>
              <a:t> </a:t>
            </a:r>
            <a:r>
              <a:rPr lang="hu-HU" sz="1400" dirty="0">
                <a:latin typeface="Book Antiqua" panose="02040602050305030304" pitchFamily="18" charset="0"/>
              </a:rPr>
              <a:t>(köztemetők kialakítása, fenntartása,  közvilágítás biztosítása, kéményseprő-ipari szolgáltatás biztosítása, a helyi közutak és tartozékainak kialakítása, fenntartása, közparkok és egyéb közterületek kialakítása, fenntartása, gépjárművek parkolásának biztosítása);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a közterületek</a:t>
            </a:r>
            <a:r>
              <a:rPr lang="hu-HU" sz="1400" dirty="0">
                <a:latin typeface="Book Antiqua" panose="02040602050305030304" pitchFamily="18" charset="0"/>
              </a:rPr>
              <a:t>, valamint az önkormányzat tulajdonában álló </a:t>
            </a:r>
            <a:r>
              <a:rPr lang="hu-HU" sz="1600" b="1" dirty="0">
                <a:latin typeface="Book Antiqua" panose="02040602050305030304" pitchFamily="18" charset="0"/>
              </a:rPr>
              <a:t>közintézmény elnevezése</a:t>
            </a:r>
            <a:r>
              <a:rPr lang="hu-HU" sz="14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egészségügyi alapellátás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környezet-egészségügy</a:t>
            </a:r>
            <a:r>
              <a:rPr lang="hu-HU" sz="1400" b="1" dirty="0">
                <a:latin typeface="Book Antiqua" panose="02040602050305030304" pitchFamily="18" charset="0"/>
              </a:rPr>
              <a:t> </a:t>
            </a:r>
            <a:r>
              <a:rPr lang="hu-HU" sz="1400" dirty="0">
                <a:latin typeface="Book Antiqua" panose="02040602050305030304" pitchFamily="18" charset="0"/>
              </a:rPr>
              <a:t>(köztisztaság, települési környezet tisztaságának biztosítása, rovar- és rágcsálóirtás);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óvodai ellátás;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kulturális szolgáltatás </a:t>
            </a:r>
            <a:r>
              <a:rPr lang="hu-HU" sz="1400" dirty="0">
                <a:latin typeface="Book Antiqua" panose="02040602050305030304" pitchFamily="18" charset="0"/>
              </a:rPr>
              <a:t>(a nyilvános könyvtári ellátás biztosítása; filmszínház, előadó-művészeti szervezet támogatása, a kulturális örökség helyi védelme; a helyi közművelődési tevékenység támogatása)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gyermekjóléti, szociális szolgáltatások és ellátások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lakás- és helyiséggazdálkodás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hajléktalanná vált személyek ellátásának </a:t>
            </a:r>
            <a:r>
              <a:rPr lang="hu-HU" sz="1400" dirty="0">
                <a:latin typeface="Book Antiqua" panose="02040602050305030304" pitchFamily="18" charset="0"/>
              </a:rPr>
              <a:t>és</a:t>
            </a:r>
            <a:r>
              <a:rPr lang="hu-HU" sz="1400" b="1" dirty="0">
                <a:latin typeface="Book Antiqua" panose="02040602050305030304" pitchFamily="18" charset="0"/>
              </a:rPr>
              <a:t> </a:t>
            </a:r>
            <a:r>
              <a:rPr lang="hu-HU" sz="1400" dirty="0">
                <a:latin typeface="Book Antiqua" panose="02040602050305030304" pitchFamily="18" charset="0"/>
              </a:rPr>
              <a:t>rehabilitációjának, valamint a hajléktalanná válás megelőzésének biztosítása;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sz="1400" dirty="0">
              <a:latin typeface="Book Antiqua" panose="02040602050305030304" pitchFamily="18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sz="1400" dirty="0">
              <a:latin typeface="Book Antiqua" panose="02040602050305030304" pitchFamily="18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sz="1400" dirty="0">
              <a:latin typeface="Book Antiqua" panose="02040602050305030304" pitchFamily="18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sz="1400" dirty="0">
              <a:latin typeface="Book Antiqua" panose="02040602050305030304" pitchFamily="18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sz="1400" dirty="0">
              <a:latin typeface="Book Antiqua" panose="02040602050305030304" pitchFamily="18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sz="1400" dirty="0">
              <a:latin typeface="Book Antiqua" panose="02040602050305030304" pitchFamily="18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helyi környezet- és természetvédelem, vízgazdálkodás, vízkárelhárítás;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honvédelem, polgári védelem, katasztrófavédelem, helyi közfoglalkoztatás</a:t>
            </a:r>
            <a:r>
              <a:rPr lang="hu-HU" sz="18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helyi adóval, gazdaságszervezéssel és a turizmussal kapcsolatos feladatok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400" b="1" dirty="0">
                <a:latin typeface="Book Antiqua" panose="02040602050305030304" pitchFamily="18" charset="0"/>
              </a:rPr>
              <a:t>a </a:t>
            </a:r>
            <a:r>
              <a:rPr lang="hu-HU" sz="1600" b="1" dirty="0">
                <a:latin typeface="Book Antiqua" panose="02040602050305030304" pitchFamily="18" charset="0"/>
              </a:rPr>
              <a:t>kistermelők, őstermelők </a:t>
            </a:r>
            <a:r>
              <a:rPr lang="hu-HU" sz="1400" dirty="0">
                <a:latin typeface="Book Antiqua" panose="02040602050305030304" pitchFamily="18" charset="0"/>
              </a:rPr>
              <a:t>számára – jogszabályban meghatározott termékeik – </a:t>
            </a:r>
            <a:r>
              <a:rPr lang="hu-HU" sz="1400" b="1" dirty="0">
                <a:latin typeface="Book Antiqua" panose="02040602050305030304" pitchFamily="18" charset="0"/>
              </a:rPr>
              <a:t>értékesítési</a:t>
            </a:r>
            <a:r>
              <a:rPr lang="hu-HU" sz="1400" dirty="0">
                <a:latin typeface="Book Antiqua" panose="02040602050305030304" pitchFamily="18" charset="0"/>
              </a:rPr>
              <a:t> lehetőségeinek biztosítása, ideértve a hétvégi árusítás lehetőségét is;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sport, ifjúsági ügyek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nemzetiségi ügyek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közbiztonságának</a:t>
            </a:r>
            <a:r>
              <a:rPr lang="hu-HU" sz="1600" dirty="0">
                <a:latin typeface="Book Antiqua" panose="02040602050305030304" pitchFamily="18" charset="0"/>
              </a:rPr>
              <a:t> biztosítása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helyi közösségi közlekedés biztosítása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hulladékgazdálkodás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távhőszolgáltatás</a:t>
            </a:r>
            <a:r>
              <a:rPr lang="hu-HU" sz="1600" dirty="0">
                <a:latin typeface="Book Antiqua" panose="02040602050305030304" pitchFamily="18" charset="0"/>
              </a:rPr>
              <a:t>;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sz="1600" b="1" dirty="0">
                <a:latin typeface="Book Antiqua" panose="02040602050305030304" pitchFamily="18" charset="0"/>
              </a:rPr>
              <a:t>víziközmű-szolgáltatás</a:t>
            </a:r>
            <a:endParaRPr lang="hu-HU" altLang="hu-HU" sz="1600" dirty="0">
              <a:solidFill>
                <a:srgbClr val="052E65"/>
              </a:solidFill>
              <a:latin typeface="Book Antiqua" panose="02040602050305030304" pitchFamily="18" charset="0"/>
            </a:endParaRPr>
          </a:p>
          <a:p>
            <a:pPr eaLnBrk="1" hangingPunct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+mj-lt"/>
              <a:buAutoNum type="arabicParenR"/>
              <a:defRPr/>
            </a:pPr>
            <a:endParaRPr lang="hu-HU" altLang="hu-HU" sz="1200" b="1" dirty="0">
              <a:solidFill>
                <a:srgbClr val="052E65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zöveg helye 2">
            <a:extLst>
              <a:ext uri="{FF2B5EF4-FFF2-40B4-BE49-F238E27FC236}">
                <a16:creationId xmlns:a16="http://schemas.microsoft.com/office/drawing/2014/main" id="{19AF2AA6-DFE6-4D32-BBFB-084450932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47" y="387077"/>
            <a:ext cx="11088688" cy="6477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hu-H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Az Önkormányzat feladatai </a:t>
            </a:r>
          </a:p>
        </p:txBody>
      </p:sp>
      <p:sp>
        <p:nvSpPr>
          <p:cNvPr id="4" name="Szövegdoboz 2">
            <a:extLst>
              <a:ext uri="{FF2B5EF4-FFF2-40B4-BE49-F238E27FC236}">
                <a16:creationId xmlns:a16="http://schemas.microsoft.com/office/drawing/2014/main" id="{871664E9-C907-49C9-934D-6C78E9EB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3" y="1031308"/>
            <a:ext cx="11088688" cy="6380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Clr>
                <a:srgbClr val="31B6FD"/>
              </a:buClr>
              <a:defRPr/>
            </a:pPr>
            <a:r>
              <a:rPr lang="hu-HU" altLang="hu-HU" sz="2800" u="sng" dirty="0">
                <a:solidFill>
                  <a:srgbClr val="052E65"/>
                </a:solidFill>
                <a:latin typeface="Book Antiqua" panose="02040602050305030304" pitchFamily="18" charset="0"/>
              </a:rPr>
              <a:t>Önként vállalt feladatok: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Fogászati ellátás 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működésének támogatása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Felsőfokú tanulmányokat folytatók támogatása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Rendezvények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, közösségi programok szervezése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Közművelődési, kulturális programok 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támogatása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Térfigyelő rendszer 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működtetése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A lakosság önszerveződő közösségei 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(társadalmi szervezetek, egyesületek, civil szerveződések, ifjúsági szervezetek) tevékenységének segítése, támogatása, az együttműködés biztosítása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Fizető- és szabad strandok fenntartása, működtetése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Önkormányzati elismerések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Közműfejlesztések 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elősegítése, közreműködés a szervezési feladatokban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Helyi közösségi színtér biztosítása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Könyvtári szolgáltatás </a:t>
            </a:r>
            <a: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biztosítása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hu-HU" altLang="hu-H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Turizmus, idegenforgalom fejlesztése</a:t>
            </a:r>
            <a:br>
              <a:rPr lang="hu-HU" altLang="hu-HU" sz="16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endParaRPr lang="hu-HU" altLang="hu-HU" sz="16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B3F2AA12-D0F1-473A-AAD9-FAEDBE89F4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8675" y="2279650"/>
            <a:ext cx="10709275" cy="2643188"/>
          </a:xfrm>
        </p:spPr>
        <p:txBody>
          <a:bodyPr rtlCol="0"/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6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2020.év gazdálkodási adatai</a:t>
            </a:r>
          </a:p>
        </p:txBody>
      </p:sp>
      <p:pic>
        <p:nvPicPr>
          <p:cNvPr id="4" name="Picture 6" descr="Balatonmariafurdo címer">
            <a:extLst>
              <a:ext uri="{FF2B5EF4-FFF2-40B4-BE49-F238E27FC236}">
                <a16:creationId xmlns:a16="http://schemas.microsoft.com/office/drawing/2014/main" id="{A09F915D-B987-4C3F-8A98-1A5AE4F9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6985" l="5122" r="94432">
                        <a14:foregroundMark x1="34298" y1="91457" x2="64365" y2="91709"/>
                        <a14:foregroundMark x1="64365" y1="91709" x2="66815" y2="89447"/>
                        <a14:foregroundMark x1="38753" y1="74623" x2="63029" y2="85678"/>
                        <a14:foregroundMark x1="63029" y1="85678" x2="51448" y2="76633"/>
                        <a14:foregroundMark x1="48998" y1="81156" x2="47439" y2="83668"/>
                        <a14:foregroundMark x1="48552" y1="94472" x2="50334" y2="97236"/>
                        <a14:foregroundMark x1="8686" y1="42462" x2="15813" y2="73618"/>
                        <a14:foregroundMark x1="15813" y1="73618" x2="13140" y2="74121"/>
                        <a14:foregroundMark x1="12695" y1="9799" x2="16036" y2="41709"/>
                        <a14:foregroundMark x1="16036" y1="41709" x2="5345" y2="41206"/>
                        <a14:foregroundMark x1="86637" y1="10553" x2="94432" y2="42462"/>
                        <a14:foregroundMark x1="94432" y1="42462" x2="84187" y2="15829"/>
                        <a14:foregroundMark x1="84187" y1="15829" x2="84855" y2="11055"/>
                        <a14:foregroundMark x1="46325" y1="81156" x2="33630" y2="82412"/>
                        <a14:foregroundMark x1="58129" y1="85678" x2="43875" y2="86935"/>
                        <a14:foregroundMark x1="44543" y1="93216" x2="44543" y2="93216"/>
                        <a14:foregroundMark x1="89978" y1="30402" x2="89532" y2="36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11" y="605779"/>
            <a:ext cx="1868488" cy="1655763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3FC128-B58F-4E85-8B68-1FE072D6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7" y="177639"/>
            <a:ext cx="11341100" cy="1325562"/>
          </a:xfrm>
        </p:spPr>
        <p:txBody>
          <a:bodyPr/>
          <a:lstStyle/>
          <a:p>
            <a:pPr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2020.évben teljesült bevételei</a:t>
            </a:r>
            <a:endParaRPr lang="hu-HU" sz="4800" dirty="0"/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6A88F14E-6CB4-402D-9ED2-C62E1CE95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343567"/>
              </p:ext>
            </p:extLst>
          </p:nvPr>
        </p:nvGraphicFramePr>
        <p:xfrm>
          <a:off x="535012" y="1531214"/>
          <a:ext cx="7056784" cy="5581052"/>
        </p:xfrm>
        <a:graphic>
          <a:graphicData uri="http://schemas.openxmlformats.org/drawingml/2006/table">
            <a:tbl>
              <a:tblPr/>
              <a:tblGrid>
                <a:gridCol w="5544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236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Saját bevételek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56 704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Építményadó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146 426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Telekadó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20 017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Idegenforgalmi 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</a:rPr>
                        <a:t>375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Iparűzési 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23 561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Helyi adó pótlék, bírság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396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Talajterhelési díj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78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272616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sngStrike" dirty="0"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</a:rPr>
                        <a:t>Gépjárműadó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sngStrike" dirty="0">
                          <a:solidFill>
                            <a:srgbClr val="FF0000"/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Önkorm. működési költségvetési támogatása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75 482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152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működési bevétel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30 275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célú pénz átvétel </a:t>
                      </a:r>
                      <a:r>
                        <a:rPr lang="hu-HU" sz="18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ÁHT-n</a:t>
                      </a:r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 kívülről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144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Következő évi állami támogatás megelőlegezés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1 773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Működési célú kölcsön visszatérülés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1 365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95869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Működési maradvány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8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15 711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652859"/>
                  </a:ext>
                </a:extLst>
              </a:tr>
              <a:tr h="372128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Működési bevétel mindösszesen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0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372 307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B3E0C1C5-8933-4A07-9CCB-1D55845D1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6362" y="387077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7ADF4662-DEAA-445A-A814-8359E176ED29}"/>
              </a:ext>
            </a:extLst>
          </p:cNvPr>
          <p:cNvSpPr/>
          <p:nvPr/>
        </p:nvSpPr>
        <p:spPr>
          <a:xfrm>
            <a:off x="8854764" y="2907357"/>
            <a:ext cx="2823196" cy="1440160"/>
          </a:xfrm>
          <a:prstGeom prst="rect">
            <a:avLst/>
          </a:prstGeom>
          <a:gradFill>
            <a:gsLst>
              <a:gs pos="0">
                <a:schemeClr val="accent5">
                  <a:tint val="0"/>
                </a:schemeClr>
              </a:gs>
              <a:gs pos="52000">
                <a:schemeClr val="accent5">
                  <a:tint val="60000"/>
                  <a:satMod val="120000"/>
                </a:schemeClr>
              </a:gs>
              <a:gs pos="100000">
                <a:schemeClr val="accent5">
                  <a:tint val="90000"/>
                  <a:alpha val="100000"/>
                  <a:lumMod val="90000"/>
                </a:schemeClr>
              </a:gs>
            </a:gsLst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b="1" i="0" u="none" strike="noStrike" dirty="0">
                <a:effectLst/>
                <a:latin typeface="Times New Roman" panose="02020603050405020304" pitchFamily="18" charset="0"/>
              </a:rPr>
              <a:t>Idegenforgalmi adóhoz kapcsolódó támogatás:</a:t>
            </a:r>
          </a:p>
          <a:p>
            <a:pPr algn="ctr"/>
            <a:r>
              <a:rPr lang="hu-HU" sz="16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18 106</a:t>
            </a:r>
          </a:p>
          <a:p>
            <a:pPr algn="ctr"/>
            <a:r>
              <a:rPr lang="hu-HU" sz="1600" dirty="0">
                <a:latin typeface="Times New Roman" panose="02020603050405020304" pitchFamily="18" charset="0"/>
              </a:rPr>
              <a:t>2019. év: 20 344</a:t>
            </a:r>
          </a:p>
          <a:p>
            <a:pPr algn="ctr"/>
            <a:endParaRPr lang="hu-HU" sz="1400" b="1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6CC6C918-13FB-4813-89A9-E6FFB78E712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7591796" y="2835349"/>
            <a:ext cx="1262968" cy="792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églalap 13">
            <a:extLst>
              <a:ext uri="{FF2B5EF4-FFF2-40B4-BE49-F238E27FC236}">
                <a16:creationId xmlns:a16="http://schemas.microsoft.com/office/drawing/2014/main" id="{DD530754-4F8F-4009-B414-7A3B1FDF6FBF}"/>
              </a:ext>
            </a:extLst>
          </p:cNvPr>
          <p:cNvSpPr/>
          <p:nvPr/>
        </p:nvSpPr>
        <p:spPr>
          <a:xfrm>
            <a:off x="8847537" y="4851573"/>
            <a:ext cx="2823196" cy="1296144"/>
          </a:xfrm>
          <a:prstGeom prst="rect">
            <a:avLst/>
          </a:prstGeom>
          <a:gradFill>
            <a:gsLst>
              <a:gs pos="0">
                <a:schemeClr val="accent4">
                  <a:tint val="0"/>
                </a:schemeClr>
              </a:gs>
              <a:gs pos="52000">
                <a:schemeClr val="accent4">
                  <a:tint val="60000"/>
                  <a:satMod val="120000"/>
                </a:schemeClr>
              </a:gs>
              <a:gs pos="100000">
                <a:schemeClr val="accent4">
                  <a:tint val="90000"/>
                  <a:alpha val="100000"/>
                  <a:lumMod val="90000"/>
                </a:schemeClr>
              </a:gs>
            </a:gsLst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600" b="0" i="0" u="none" strike="noStrike" dirty="0">
                <a:effectLst/>
                <a:latin typeface="Times New Roman" panose="02020603050405020304" pitchFamily="18" charset="0"/>
              </a:rPr>
              <a:t>2019. év: 2 789</a:t>
            </a:r>
            <a:r>
              <a:rPr lang="hu-HU" sz="1600" dirty="0"/>
              <a:t> 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326FF34A-1FD4-448C-AE8E-05E4F68929DC}"/>
              </a:ext>
            </a:extLst>
          </p:cNvPr>
          <p:cNvCxnSpPr>
            <a:cxnSpLocks/>
            <a:stCxn id="14" idx="1"/>
            <a:endCxn id="3" idx="3"/>
          </p:cNvCxnSpPr>
          <p:nvPr/>
        </p:nvCxnSpPr>
        <p:spPr>
          <a:xfrm flipH="1" flipV="1">
            <a:off x="7591796" y="4321740"/>
            <a:ext cx="1255741" cy="11779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019BF9-5AB3-4DFC-8F5F-0FBDF07B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14325"/>
            <a:ext cx="11341100" cy="1325563"/>
          </a:xfrm>
        </p:spPr>
        <p:txBody>
          <a:bodyPr/>
          <a:lstStyle/>
          <a:p>
            <a:pPr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 évben teljesült bevételei</a:t>
            </a:r>
            <a:endParaRPr lang="hu-HU" dirty="0"/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16C0827B-5D82-4BFB-B28C-955A58D8A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56583"/>
              </p:ext>
            </p:extLst>
          </p:nvPr>
        </p:nvGraphicFramePr>
        <p:xfrm>
          <a:off x="1476251" y="2403301"/>
          <a:ext cx="9217025" cy="4365003"/>
        </p:xfrm>
        <a:graphic>
          <a:graphicData uri="http://schemas.openxmlformats.org/drawingml/2006/table">
            <a:tbl>
              <a:tblPr/>
              <a:tblGrid>
                <a:gridCol w="7590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4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Osztalék, részvény értékesítés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Tárgyi eszköz értékesítés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8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Önkorm. felhalmozási költségvetési támogatása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61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Támogatás értékű felhalmozási bevétel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516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Felhalmozási célú pénzeszköz átvétel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130 670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11476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célú pénzmaradvány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+mn-cs"/>
                        </a:rPr>
                        <a:t>226 999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4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Kincstárjegy visszatérülés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51 200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04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Felhalmozási bevétel mindössz.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409 393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41">
                <a:tc>
                  <a:txBody>
                    <a:bodyPr/>
                    <a:lstStyle/>
                    <a:p>
                      <a:pPr algn="l" fontAlgn="b"/>
                      <a:endParaRPr lang="hu-HU" sz="2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6350" marR="6350" marT="635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u-HU" sz="2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L="6350" marR="6350" marT="6351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031">
                <a:tc>
                  <a:txBody>
                    <a:bodyPr/>
                    <a:lstStyle/>
                    <a:p>
                      <a:pPr algn="l" fontAlgn="b"/>
                      <a:r>
                        <a:rPr lang="hu-HU" sz="3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BEVÉTEL MINDÖSSZESEN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3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</a:rPr>
                        <a:t>781 700</a:t>
                      </a:r>
                    </a:p>
                  </a:txBody>
                  <a:tcPr marL="6350" marR="6350" marT="635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églalap 3">
            <a:extLst>
              <a:ext uri="{FF2B5EF4-FFF2-40B4-BE49-F238E27FC236}">
                <a16:creationId xmlns:a16="http://schemas.microsoft.com/office/drawing/2014/main" id="{020F377C-DE09-4B4C-848D-AF12686B6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015" y="2065163"/>
            <a:ext cx="1704975" cy="338138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>
            <a:extLst>
              <a:ext uri="{FF2B5EF4-FFF2-40B4-BE49-F238E27FC236}">
                <a16:creationId xmlns:a16="http://schemas.microsoft.com/office/drawing/2014/main" id="{51817239-8E3F-44E7-BAB3-85F85729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87" y="429872"/>
            <a:ext cx="11071225" cy="1325562"/>
          </a:xfrm>
        </p:spPr>
        <p:txBody>
          <a:bodyPr rtlCol="0">
            <a:normAutofit/>
          </a:bodyPr>
          <a:lstStyle/>
          <a:p>
            <a:pPr defTabSz="1134588" eaLnBrk="1" fontAlgn="auto" hangingPunct="1">
              <a:spcAft>
                <a:spcPts val="0"/>
              </a:spcAft>
              <a:defRPr/>
            </a:pP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Balatonmáriafürdő Önkormányzatának </a:t>
            </a:r>
            <a:b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2020.évben teljesült bevételei</a:t>
            </a:r>
          </a:p>
        </p:txBody>
      </p:sp>
      <p:pic>
        <p:nvPicPr>
          <p:cNvPr id="19459" name="Kép 4">
            <a:extLst>
              <a:ext uri="{FF2B5EF4-FFF2-40B4-BE49-F238E27FC236}">
                <a16:creationId xmlns:a16="http://schemas.microsoft.com/office/drawing/2014/main" id="{57096D2C-776B-49C7-A72E-640A9B08B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059238"/>
            <a:ext cx="2890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23AE07C6-6E33-4791-AA17-15D85DBFE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444007"/>
              </p:ext>
            </p:extLst>
          </p:nvPr>
        </p:nvGraphicFramePr>
        <p:xfrm>
          <a:off x="2376351" y="2588077"/>
          <a:ext cx="7848872" cy="38226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565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Strand bevétel Áfa nélkül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24 136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42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Strandok közterület használati díjak Áfa nélkül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7 193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891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Közterület használati díj Áfa nélkül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1 622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337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Csónakkikötő bérleti díj Áfa nélkül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1 205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123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Műfüves focipálya bérleti díj Áfa nélkül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123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Továbbszámlázott bevételek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4 052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123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 Kamatbevétel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2400" b="0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375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94">
                <a:tc>
                  <a:txBody>
                    <a:bodyPr/>
                    <a:lstStyle/>
                    <a:p>
                      <a:pPr algn="l" fontAlgn="b"/>
                      <a:r>
                        <a:rPr lang="hu-HU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cs typeface="Arial" pitchFamily="34" charset="0"/>
                        </a:rPr>
                        <a:t>Egyéb működési bevétel összesen</a:t>
                      </a:r>
                    </a:p>
                  </a:txBody>
                  <a:tcPr marL="9524" marR="9524" marT="9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4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 Antiqua" pitchFamily="18" charset="0"/>
                          <a:ea typeface="+mn-ea"/>
                          <a:cs typeface="Arial" pitchFamily="34" charset="0"/>
                        </a:rPr>
                        <a:t>38 673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4748AB66-FD9C-4356-AA0F-7A38958C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248" y="2248352"/>
            <a:ext cx="1704975" cy="339725"/>
          </a:xfrm>
          <a:prstGeom prst="rect">
            <a:avLst/>
          </a:prstGeom>
          <a:noFill/>
          <a:ln>
            <a:noFill/>
          </a:ln>
        </p:spPr>
        <p:txBody>
          <a:bodyPr wrap="none" lIns="91410" tIns="45705" rIns="91410" bIns="45705">
            <a:spAutoFit/>
          </a:bodyPr>
          <a:lstStyle/>
          <a:p>
            <a:pPr algn="r">
              <a:defRPr/>
            </a:pPr>
            <a:r>
              <a:rPr lang="hu-HU" sz="1600" dirty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  <a:cs typeface="Times New Roman" pitchFamily="18" charset="0"/>
              </a:rPr>
              <a:t>Adatok: e Ft-ban</a:t>
            </a:r>
            <a:endParaRPr lang="hu-HU" sz="16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Hullám">
  <a:themeElements>
    <a:clrScheme name="Hullá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Hullá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ullá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16380</TotalTime>
  <Words>1640</Words>
  <Application>Microsoft Office PowerPoint</Application>
  <PresentationFormat>Egyéni</PresentationFormat>
  <Paragraphs>387</Paragraphs>
  <Slides>31</Slides>
  <Notes>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40" baseType="lpstr">
      <vt:lpstr>Arial</vt:lpstr>
      <vt:lpstr>Book Antiqua</vt:lpstr>
      <vt:lpstr>Cambria</vt:lpstr>
      <vt:lpstr>Candara</vt:lpstr>
      <vt:lpstr>Symbol</vt:lpstr>
      <vt:lpstr>Tahoma</vt:lpstr>
      <vt:lpstr>Times New Roman</vt:lpstr>
      <vt:lpstr>1_Hullám</vt:lpstr>
      <vt:lpstr>Chart</vt:lpstr>
      <vt:lpstr> ÜDÜLŐHELYI FÓRUM 2021. JÚNIUS 26.</vt:lpstr>
      <vt:lpstr>Balatonmáriafürdő</vt:lpstr>
      <vt:lpstr>Balatonmáriafürdői Önkormányzat szervezeti felépítése  </vt:lpstr>
      <vt:lpstr>PowerPoint-bemutató</vt:lpstr>
      <vt:lpstr>PowerPoint-bemutató</vt:lpstr>
      <vt:lpstr>2020.év gazdálkodási adatai</vt:lpstr>
      <vt:lpstr>Balatonmáriafürdő Önkormányzatának  2020.évben teljesült bevételei</vt:lpstr>
      <vt:lpstr>Balatonmáriafürdő Önkormányzatának  2020. évben teljesült bevételei</vt:lpstr>
      <vt:lpstr>Balatonmáriafürdő Önkormányzatának  2020.évben teljesült bevételei</vt:lpstr>
      <vt:lpstr>Balatonmáriafürdő Önkormányzatának  2020.évi kiadásai</vt:lpstr>
      <vt:lpstr>Balatonmáriafürdő Önkormányzatának vagyona</vt:lpstr>
      <vt:lpstr>PowerPoint-bemutató</vt:lpstr>
      <vt:lpstr>Vendégforgalom 2018-2020.</vt:lpstr>
      <vt:lpstr>2020. évi szociális támogatások</vt:lpstr>
      <vt:lpstr>2021.évi tervezett költségvetés bevételei és kiadásai</vt:lpstr>
      <vt:lpstr>Balatonmáriafürdő Önkormányzatának  2021.évi  tervezett bevételei</vt:lpstr>
      <vt:lpstr>Balatonmáriafürdő Önkormányzatának  2021.évi  tervezett bevételei</vt:lpstr>
      <vt:lpstr>Balatonmáriafürdő Önkormányzatának  2021.évi tervezett bevételei</vt:lpstr>
      <vt:lpstr>Balatonmáriafürdő Önkormányzatának 2021.évi  Állami támogatása</vt:lpstr>
      <vt:lpstr>Balatonmáriafürdő Önkormányzatának  2021.évi  tervezett kiadásai</vt:lpstr>
      <vt:lpstr>Balatonmáriafürdő Önkormányzatának  2020.évi  tervezett kiadásai</vt:lpstr>
      <vt:lpstr> 2021.évre tervezett fejlesztések, beruházások Balatonmáriafürdőn </vt:lpstr>
      <vt:lpstr>Elmúlt évben megvalósult és folyamatban lévő fejlesztések</vt:lpstr>
      <vt:lpstr>PowerPoint-bemutató</vt:lpstr>
      <vt:lpstr>Központi Fizető Strand</vt:lpstr>
      <vt:lpstr>PowerPoint-bemutató</vt:lpstr>
      <vt:lpstr>Bárdos Strand</vt:lpstr>
      <vt:lpstr>PowerPoint-bemutató</vt:lpstr>
      <vt:lpstr>PowerPoint-bemutató</vt:lpstr>
      <vt:lpstr> Tervezett fejlesztések Balatonmáriafürdőn 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Településüzemeltetés</dc:creator>
  <cp:lastModifiedBy>User</cp:lastModifiedBy>
  <cp:revision>1173</cp:revision>
  <cp:lastPrinted>2021-06-25T08:07:47Z</cp:lastPrinted>
  <dcterms:created xsi:type="dcterms:W3CDTF">1601-01-01T00:00:00Z</dcterms:created>
  <dcterms:modified xsi:type="dcterms:W3CDTF">2021-06-25T08:09:49Z</dcterms:modified>
</cp:coreProperties>
</file>