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0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5ACFF"/>
    <a:srgbClr val="66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1FA3D-5D13-4E0B-B50D-E2B5C8C900E4}" type="datetimeFigureOut">
              <a:rPr lang="hu-HU" smtClean="0"/>
              <a:pPr/>
              <a:t>2015.06.03.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EB597D-273B-451B-A50E-95AF3406E18B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4002394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EB597D-273B-451B-A50E-95AF3406E18B}" type="slidenum">
              <a:rPr lang="hu-HU" smtClean="0"/>
              <a:pPr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29859973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EB597D-273B-451B-A50E-95AF3406E18B}" type="slidenum">
              <a:rPr lang="hu-HU" smtClean="0"/>
              <a:pPr/>
              <a:t>10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29859973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EB597D-273B-451B-A50E-95AF3406E18B}" type="slidenum">
              <a:rPr lang="hu-HU" smtClean="0"/>
              <a:pPr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29859973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EB597D-273B-451B-A50E-95AF3406E18B}" type="slidenum">
              <a:rPr lang="hu-HU" smtClean="0"/>
              <a:pPr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29859973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EB597D-273B-451B-A50E-95AF3406E18B}" type="slidenum">
              <a:rPr lang="hu-HU" smtClean="0"/>
              <a:pPr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29859973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EB597D-273B-451B-A50E-95AF3406E18B}" type="slidenum">
              <a:rPr lang="hu-HU" smtClean="0"/>
              <a:pPr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29859973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EB597D-273B-451B-A50E-95AF3406E18B}" type="slidenum">
              <a:rPr lang="hu-HU" smtClean="0"/>
              <a:pPr/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29859973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EB597D-273B-451B-A50E-95AF3406E18B}" type="slidenum">
              <a:rPr lang="hu-HU" smtClean="0"/>
              <a:pPr/>
              <a:t>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29859973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EB597D-273B-451B-A50E-95AF3406E18B}" type="slidenum">
              <a:rPr lang="hu-HU" smtClean="0"/>
              <a:pPr/>
              <a:t>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29859973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EB597D-273B-451B-A50E-95AF3406E18B}" type="slidenum">
              <a:rPr lang="hu-HU" smtClean="0"/>
              <a:pPr/>
              <a:t>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29859973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8BF2B-A499-4DD2-9290-B87F1A196BB1}" type="datetimeFigureOut">
              <a:rPr lang="hu-HU" smtClean="0"/>
              <a:pPr/>
              <a:t>2015.06.03.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1D4A0-F516-4D05-AE23-241DBFD43A6F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3474722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8BF2B-A499-4DD2-9290-B87F1A196BB1}" type="datetimeFigureOut">
              <a:rPr lang="hu-HU" smtClean="0"/>
              <a:pPr/>
              <a:t>2015.06.03.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1D4A0-F516-4D05-AE23-241DBFD43A6F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164261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8BF2B-A499-4DD2-9290-B87F1A196BB1}" type="datetimeFigureOut">
              <a:rPr lang="hu-HU" smtClean="0"/>
              <a:pPr/>
              <a:t>2015.06.03.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1D4A0-F516-4D05-AE23-241DBFD43A6F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3399572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8BF2B-A499-4DD2-9290-B87F1A196BB1}" type="datetimeFigureOut">
              <a:rPr lang="hu-HU" smtClean="0"/>
              <a:pPr/>
              <a:t>2015.06.03.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1D4A0-F516-4D05-AE23-241DBFD43A6F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3618667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8BF2B-A499-4DD2-9290-B87F1A196BB1}" type="datetimeFigureOut">
              <a:rPr lang="hu-HU" smtClean="0"/>
              <a:pPr/>
              <a:t>2015.06.03.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1D4A0-F516-4D05-AE23-241DBFD43A6F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4131670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8BF2B-A499-4DD2-9290-B87F1A196BB1}" type="datetimeFigureOut">
              <a:rPr lang="hu-HU" smtClean="0"/>
              <a:pPr/>
              <a:t>2015.06.03.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1D4A0-F516-4D05-AE23-241DBFD43A6F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3624087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8BF2B-A499-4DD2-9290-B87F1A196BB1}" type="datetimeFigureOut">
              <a:rPr lang="hu-HU" smtClean="0"/>
              <a:pPr/>
              <a:t>2015.06.03.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1D4A0-F516-4D05-AE23-241DBFD43A6F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850916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8BF2B-A499-4DD2-9290-B87F1A196BB1}" type="datetimeFigureOut">
              <a:rPr lang="hu-HU" smtClean="0"/>
              <a:pPr/>
              <a:t>2015.06.03.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1D4A0-F516-4D05-AE23-241DBFD43A6F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1855252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8BF2B-A499-4DD2-9290-B87F1A196BB1}" type="datetimeFigureOut">
              <a:rPr lang="hu-HU" smtClean="0"/>
              <a:pPr/>
              <a:t>2015.06.03.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1D4A0-F516-4D05-AE23-241DBFD43A6F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77474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8BF2B-A499-4DD2-9290-B87F1A196BB1}" type="datetimeFigureOut">
              <a:rPr lang="hu-HU" smtClean="0"/>
              <a:pPr/>
              <a:t>2015.06.03.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1D4A0-F516-4D05-AE23-241DBFD43A6F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3398830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8BF2B-A499-4DD2-9290-B87F1A196BB1}" type="datetimeFigureOut">
              <a:rPr lang="hu-HU" smtClean="0"/>
              <a:pPr/>
              <a:t>2015.06.03.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1D4A0-F516-4D05-AE23-241DBFD43A6F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2187796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8BF2B-A499-4DD2-9290-B87F1A196BB1}" type="datetimeFigureOut">
              <a:rPr lang="hu-HU" smtClean="0"/>
              <a:pPr/>
              <a:t>2015.06.03.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61D4A0-F516-4D05-AE23-241DBFD43A6F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637581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kk.hu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81000">
              <a:srgbClr val="FF7A00"/>
            </a:gs>
            <a:gs pos="10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15616" y="6021288"/>
            <a:ext cx="6192688" cy="638944"/>
          </a:xfrm>
        </p:spPr>
        <p:txBody>
          <a:bodyPr>
            <a:normAutofit fontScale="90000"/>
          </a:bodyPr>
          <a:lstStyle/>
          <a:p>
            <a:r>
              <a:rPr lang="hu-HU" dirty="0"/>
              <a:t/>
            </a:r>
            <a:br>
              <a:rPr lang="hu-HU" dirty="0"/>
            </a:br>
            <a:r>
              <a:rPr lang="hu-HU" dirty="0" smtClean="0">
                <a:effectLst/>
              </a:rPr>
              <a:t>  </a:t>
            </a:r>
            <a:r>
              <a:rPr lang="hu-HU" dirty="0"/>
              <a:t> </a:t>
            </a:r>
            <a:br>
              <a:rPr lang="hu-HU" dirty="0"/>
            </a:br>
            <a:r>
              <a:rPr lang="hu-HU" dirty="0"/>
              <a:t> </a:t>
            </a:r>
            <a:br>
              <a:rPr lang="hu-HU" dirty="0"/>
            </a:br>
            <a:r>
              <a:rPr lang="hu-HU" dirty="0" smtClean="0">
                <a:effectLst/>
                <a:latin typeface="Verdana"/>
                <a:ea typeface="Times New Roman"/>
                <a:cs typeface="Times New Roman"/>
              </a:rPr>
              <a:t/>
            </a:r>
            <a:br>
              <a:rPr lang="hu-HU" dirty="0" smtClean="0">
                <a:effectLst/>
                <a:latin typeface="Verdana"/>
                <a:ea typeface="Times New Roman"/>
                <a:cs typeface="Times New Roman"/>
              </a:rPr>
            </a:br>
            <a:r>
              <a:rPr lang="hu-HU" sz="1800" b="1" dirty="0" smtClean="0">
                <a:solidFill>
                  <a:srgbClr val="05ACFF"/>
                </a:solidFill>
                <a:effectLst/>
                <a:latin typeface="Verdana"/>
                <a:ea typeface="Times New Roman"/>
                <a:cs typeface="Times New Roman"/>
              </a:rPr>
              <a:t>Helyi esélyegyenlőségi programok felülvizsgálata </a:t>
            </a:r>
            <a:r>
              <a:rPr lang="hu-HU" dirty="0"/>
              <a:t> </a:t>
            </a:r>
            <a:br>
              <a:rPr lang="hu-HU" dirty="0"/>
            </a:br>
            <a:r>
              <a:rPr lang="hu-HU" dirty="0" smtClean="0">
                <a:effectLst/>
              </a:rPr>
              <a:t/>
            </a:r>
            <a:br>
              <a:rPr lang="hu-HU" dirty="0" smtClean="0">
                <a:effectLst/>
              </a:rPr>
            </a:br>
            <a:r>
              <a:rPr lang="hu-HU" dirty="0"/>
              <a:t>			</a:t>
            </a:r>
            <a:br>
              <a:rPr lang="hu-HU" dirty="0"/>
            </a:br>
            <a:r>
              <a:rPr lang="hu-HU" dirty="0"/>
              <a:t> </a:t>
            </a:r>
            <a:br>
              <a:rPr lang="hu-HU" dirty="0"/>
            </a:b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5472608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hu-HU" sz="1800" b="1" kern="1600" dirty="0" smtClean="0">
                <a:solidFill>
                  <a:srgbClr val="FF0000"/>
                </a:solidFill>
                <a:effectLst/>
                <a:latin typeface="Verdana"/>
                <a:cs typeface="Times New Roman"/>
              </a:rPr>
              <a:t>A helyi esélyegyenlőségi programok felülvizsgálatának szükségessége</a:t>
            </a:r>
          </a:p>
          <a:p>
            <a:pPr marL="0" lvl="0" indent="0">
              <a:buNone/>
            </a:pPr>
            <a:endParaRPr lang="hu-HU" sz="1800" b="1" kern="1600" dirty="0" smtClean="0">
              <a:effectLst/>
              <a:latin typeface="Arial"/>
              <a:cs typeface="Times New Roman"/>
            </a:endParaRPr>
          </a:p>
          <a:p>
            <a:pPr marL="0" indent="0">
              <a:buNone/>
            </a:pPr>
            <a:r>
              <a:rPr lang="hu-HU" sz="1800" dirty="0"/>
              <a:t>Az egyenlő bánásmódról és az esélyegyenlőség előmozdításáról szóló 2003. évi CXXV. törvény (</a:t>
            </a:r>
            <a:r>
              <a:rPr lang="hu-HU" sz="1800" dirty="0" err="1"/>
              <a:t>Ebktv</a:t>
            </a:r>
            <a:r>
              <a:rPr lang="hu-HU" sz="1800" dirty="0"/>
              <a:t>.) 31. </a:t>
            </a:r>
            <a:r>
              <a:rPr lang="hu-HU" sz="1800" dirty="0" smtClean="0"/>
              <a:t>§</a:t>
            </a:r>
          </a:p>
          <a:p>
            <a:pPr marL="0" indent="0">
              <a:buNone/>
            </a:pPr>
            <a:endParaRPr lang="hu-HU" sz="1800" dirty="0"/>
          </a:p>
          <a:p>
            <a:pPr marL="0" indent="0">
              <a:buNone/>
            </a:pPr>
            <a:r>
              <a:rPr lang="hu-HU" sz="1800" dirty="0" smtClean="0"/>
              <a:t> (1) A </a:t>
            </a:r>
            <a:r>
              <a:rPr lang="hu-HU" sz="1800" dirty="0"/>
              <a:t>község, a város és a főváros kerületeinek önkormányzata (a továbbiakban: települési önkormányzat) ötévente öt évre szóló helyi esélyegyenlőségi programot </a:t>
            </a:r>
            <a:r>
              <a:rPr lang="hu-HU" sz="1800" dirty="0" smtClean="0"/>
              <a:t>fogad </a:t>
            </a:r>
            <a:r>
              <a:rPr lang="hu-HU" sz="1800" dirty="0"/>
              <a:t>el</a:t>
            </a:r>
            <a:r>
              <a:rPr lang="hu-HU" sz="1800" dirty="0" smtClean="0"/>
              <a:t>.</a:t>
            </a:r>
          </a:p>
          <a:p>
            <a:pPr marL="0" indent="0">
              <a:buNone/>
            </a:pPr>
            <a:r>
              <a:rPr lang="hu-HU" sz="1800" dirty="0" smtClean="0"/>
              <a:t>……….</a:t>
            </a:r>
          </a:p>
          <a:p>
            <a:pPr marL="0" indent="0">
              <a:buNone/>
            </a:pPr>
            <a:endParaRPr lang="hu-HU" sz="1800" dirty="0" smtClean="0"/>
          </a:p>
          <a:p>
            <a:pPr marL="0" indent="0">
              <a:buNone/>
            </a:pPr>
            <a:r>
              <a:rPr lang="hu-HU" sz="1800" dirty="0" smtClean="0"/>
              <a:t>(4) </a:t>
            </a:r>
            <a:r>
              <a:rPr lang="hu-HU" sz="1800" dirty="0"/>
              <a:t> A helyi esélyegyenlőségi program időarányos megvalósulását, illetve a (2) bekezdésben meghatározott helyzet esetleges megváltozását kétévente át kell tekinteni, </a:t>
            </a:r>
            <a:r>
              <a:rPr lang="hu-HU" sz="1800" dirty="0">
                <a:solidFill>
                  <a:srgbClr val="FFFF00"/>
                </a:solidFill>
              </a:rPr>
              <a:t>az áttekintés alapján szükség esetén a helyi esélyegyenlőségi programot felül kell vizsgálni</a:t>
            </a:r>
            <a:r>
              <a:rPr lang="hu-HU" sz="1800" dirty="0"/>
              <a:t>, illetve a helyzetelemzést és az intézkedési tervet az új helyzetnek megfelelően kell módosítani.</a:t>
            </a:r>
          </a:p>
          <a:p>
            <a:pPr marL="0" indent="0">
              <a:buNone/>
            </a:pPr>
            <a:endParaRPr lang="hu-HU" sz="1800" dirty="0"/>
          </a:p>
        </p:txBody>
      </p:sp>
      <p:pic>
        <p:nvPicPr>
          <p:cNvPr id="1026" name="Picture 2" descr="TKKI logo rg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1960" y="5805264"/>
            <a:ext cx="804862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HEP logo 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312" y="6021288"/>
            <a:ext cx="1412875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1924564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81000">
              <a:srgbClr val="FF7A00"/>
            </a:gs>
            <a:gs pos="10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15616" y="6021288"/>
            <a:ext cx="6192688" cy="638944"/>
          </a:xfrm>
        </p:spPr>
        <p:txBody>
          <a:bodyPr>
            <a:normAutofit fontScale="90000"/>
          </a:bodyPr>
          <a:lstStyle/>
          <a:p>
            <a:r>
              <a:rPr lang="hu-HU" dirty="0"/>
              <a:t/>
            </a:r>
            <a:br>
              <a:rPr lang="hu-HU" dirty="0"/>
            </a:br>
            <a:r>
              <a:rPr lang="hu-HU" dirty="0" smtClean="0">
                <a:effectLst/>
              </a:rPr>
              <a:t>  </a:t>
            </a:r>
            <a:r>
              <a:rPr lang="hu-HU" dirty="0"/>
              <a:t> </a:t>
            </a:r>
            <a:br>
              <a:rPr lang="hu-HU" dirty="0"/>
            </a:br>
            <a:r>
              <a:rPr lang="hu-HU" dirty="0"/>
              <a:t> </a:t>
            </a:r>
            <a:br>
              <a:rPr lang="hu-HU" dirty="0"/>
            </a:br>
            <a:r>
              <a:rPr lang="hu-HU" dirty="0" smtClean="0">
                <a:effectLst/>
                <a:latin typeface="Verdana"/>
                <a:ea typeface="Times New Roman"/>
                <a:cs typeface="Times New Roman"/>
              </a:rPr>
              <a:t/>
            </a:r>
            <a:br>
              <a:rPr lang="hu-HU" dirty="0" smtClean="0">
                <a:effectLst/>
                <a:latin typeface="Verdana"/>
                <a:ea typeface="Times New Roman"/>
                <a:cs typeface="Times New Roman"/>
              </a:rPr>
            </a:br>
            <a:r>
              <a:rPr lang="hu-HU" sz="1800" b="1" dirty="0" smtClean="0">
                <a:solidFill>
                  <a:srgbClr val="05ACFF"/>
                </a:solidFill>
                <a:effectLst/>
                <a:latin typeface="Verdana"/>
                <a:ea typeface="Times New Roman"/>
                <a:cs typeface="Times New Roman"/>
              </a:rPr>
              <a:t>Helyi esélyegyenlőségi programok felülvizsgálata </a:t>
            </a:r>
            <a:r>
              <a:rPr lang="hu-HU" dirty="0"/>
              <a:t> </a:t>
            </a:r>
            <a:br>
              <a:rPr lang="hu-HU" dirty="0"/>
            </a:br>
            <a:r>
              <a:rPr lang="hu-HU" dirty="0" smtClean="0">
                <a:effectLst/>
              </a:rPr>
              <a:t/>
            </a:r>
            <a:br>
              <a:rPr lang="hu-HU" dirty="0" smtClean="0">
                <a:effectLst/>
              </a:rPr>
            </a:br>
            <a:r>
              <a:rPr lang="hu-HU" dirty="0"/>
              <a:t>			</a:t>
            </a:r>
            <a:br>
              <a:rPr lang="hu-HU" dirty="0"/>
            </a:br>
            <a:r>
              <a:rPr lang="hu-HU" dirty="0"/>
              <a:t> </a:t>
            </a:r>
            <a:br>
              <a:rPr lang="hu-HU" dirty="0"/>
            </a:b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95536" y="188640"/>
            <a:ext cx="8229600" cy="5760640"/>
          </a:xfrm>
        </p:spPr>
        <p:txBody>
          <a:bodyPr>
            <a:normAutofit fontScale="92500" lnSpcReduction="10000"/>
          </a:bodyPr>
          <a:lstStyle/>
          <a:p>
            <a:pPr marL="0" lvl="0" indent="0" algn="ctr">
              <a:buNone/>
            </a:pPr>
            <a:r>
              <a:rPr lang="hu-HU" sz="1800" b="1" dirty="0" smtClean="0">
                <a:solidFill>
                  <a:srgbClr val="FF0000"/>
                </a:solidFill>
              </a:rPr>
              <a:t>A felülvizsgálat folyamata</a:t>
            </a:r>
          </a:p>
          <a:p>
            <a:pPr marL="0" lvl="0" indent="0" algn="ctr">
              <a:buNone/>
            </a:pPr>
            <a:r>
              <a:rPr lang="hu-HU" sz="1800" b="1" dirty="0" smtClean="0">
                <a:solidFill>
                  <a:srgbClr val="FF0000"/>
                </a:solidFill>
              </a:rPr>
              <a:t>Részletes útmutató 2.</a:t>
            </a:r>
            <a:endParaRPr lang="hu-H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hu-HU" sz="1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hu-HU" sz="1800" dirty="0" smtClean="0"/>
          </a:p>
          <a:p>
            <a:pPr lvl="0"/>
            <a:r>
              <a:rPr lang="hu-HU" sz="1800" dirty="0"/>
              <a:t>Változások jegyzékének kitöltése. A jegyzéket az önkormányzat tölti ki és tölti fel a szoftverbe.</a:t>
            </a:r>
          </a:p>
          <a:p>
            <a:pPr lvl="0"/>
            <a:r>
              <a:rPr lang="hu-HU" sz="1800" dirty="0"/>
              <a:t>A változásokat is tartalmazó HEP feltöltése a szoftverbe. A változások </a:t>
            </a:r>
            <a:r>
              <a:rPr lang="hu-HU" sz="1800" dirty="0" err="1"/>
              <a:t>HEP-ben</a:t>
            </a:r>
            <a:r>
              <a:rPr lang="hu-HU" sz="1800" dirty="0"/>
              <a:t> történő megjelenítése alapvetően két módon történhet: </a:t>
            </a:r>
          </a:p>
          <a:p>
            <a:pPr marL="895350" lvl="0" indent="-182563">
              <a:buNone/>
            </a:pPr>
            <a:r>
              <a:rPr lang="hu-HU" sz="1800" dirty="0" smtClean="0"/>
              <a:t>- az </a:t>
            </a:r>
            <a:r>
              <a:rPr lang="hu-HU" sz="1800" dirty="0"/>
              <a:t>adott fejezeteket/alfejezeteket követően illesztik be a változásokat, jelezve, hogy a 2015-ben történt felülvizsgálatot követően került az adott szövegrész a </a:t>
            </a:r>
            <a:r>
              <a:rPr lang="hu-HU" sz="1800" dirty="0" err="1"/>
              <a:t>HEP-be</a:t>
            </a:r>
            <a:r>
              <a:rPr lang="hu-HU" sz="1800" dirty="0"/>
              <a:t>; </a:t>
            </a:r>
          </a:p>
          <a:p>
            <a:pPr marL="895350" lvl="0" indent="-182563">
              <a:buNone/>
            </a:pPr>
            <a:r>
              <a:rPr lang="hu-HU" sz="1800" dirty="0" smtClean="0"/>
              <a:t>- egy </a:t>
            </a:r>
            <a:r>
              <a:rPr lang="hu-HU" sz="1800" dirty="0"/>
              <a:t>összefüggő dokumentumban gyűjtik össze a változásokat, amelyben pontosan megjelölik, hogy melyik pont, miben változott vagy mivel egészül ki;</a:t>
            </a:r>
          </a:p>
          <a:p>
            <a:r>
              <a:rPr lang="hu-HU" sz="1800" dirty="0"/>
              <a:t>A fentieken kívül egyedi megoldások fordulhatnak elő, amely megoldásokat egyedileg meg kell vizsgálni, és egyeztetést követően lehet elfogadni.</a:t>
            </a:r>
          </a:p>
          <a:p>
            <a:pPr lvl="0"/>
            <a:r>
              <a:rPr lang="hu-HU" sz="1800" dirty="0"/>
              <a:t>A mentor visszajelző lapot tölt ki.</a:t>
            </a:r>
          </a:p>
          <a:p>
            <a:pPr lvl="0"/>
            <a:r>
              <a:rPr lang="hu-HU" sz="1800" dirty="0"/>
              <a:t>A HEP nyilvánosságra hozatala: a változásokat tartalmazó, egységes szerkezetű, a felülvizsgálatra vonatkozó záradékkal is ellátott HEP </a:t>
            </a:r>
            <a:r>
              <a:rPr lang="hu-HU" sz="1800" dirty="0" err="1"/>
              <a:t>pdf-ben</a:t>
            </a:r>
            <a:r>
              <a:rPr lang="hu-HU" sz="1800" dirty="0"/>
              <a:t> kerül feltöltésre a szoftver 9. pontjába, ami egyben azt is jelenti, hogy a felülvizsgált HEP elérhető a </a:t>
            </a:r>
            <a:r>
              <a:rPr lang="hu-HU" sz="1800" u="sng" dirty="0" err="1">
                <a:hlinkClick r:id="rId3"/>
              </a:rPr>
              <a:t>www.tkk.hu</a:t>
            </a:r>
            <a:r>
              <a:rPr lang="hu-HU" sz="1800" dirty="0"/>
              <a:t> oldalról</a:t>
            </a:r>
            <a:r>
              <a:rPr lang="hu-HU" sz="1800" dirty="0" smtClean="0"/>
              <a:t>. </a:t>
            </a:r>
            <a:endParaRPr lang="hu-HU" sz="1800" dirty="0"/>
          </a:p>
          <a:p>
            <a:endParaRPr lang="hu-HU" sz="1800" dirty="0"/>
          </a:p>
        </p:txBody>
      </p:sp>
      <p:pic>
        <p:nvPicPr>
          <p:cNvPr id="1026" name="Picture 2" descr="TKKI logo 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1960" y="5805264"/>
            <a:ext cx="804862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HEP logo rgb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312" y="6021288"/>
            <a:ext cx="1412875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75388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81000">
              <a:srgbClr val="FF7A00"/>
            </a:gs>
            <a:gs pos="10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15616" y="6021288"/>
            <a:ext cx="6192688" cy="638944"/>
          </a:xfrm>
        </p:spPr>
        <p:txBody>
          <a:bodyPr>
            <a:normAutofit fontScale="90000"/>
          </a:bodyPr>
          <a:lstStyle/>
          <a:p>
            <a:r>
              <a:rPr lang="hu-HU" dirty="0"/>
              <a:t/>
            </a:r>
            <a:br>
              <a:rPr lang="hu-HU" dirty="0"/>
            </a:br>
            <a:r>
              <a:rPr lang="hu-HU" dirty="0" smtClean="0">
                <a:effectLst/>
              </a:rPr>
              <a:t>  </a:t>
            </a:r>
            <a:r>
              <a:rPr lang="hu-HU" dirty="0"/>
              <a:t> </a:t>
            </a:r>
            <a:br>
              <a:rPr lang="hu-HU" dirty="0"/>
            </a:br>
            <a:r>
              <a:rPr lang="hu-HU" dirty="0"/>
              <a:t> </a:t>
            </a:r>
            <a:br>
              <a:rPr lang="hu-HU" dirty="0"/>
            </a:br>
            <a:r>
              <a:rPr lang="hu-HU" dirty="0" smtClean="0">
                <a:effectLst/>
                <a:latin typeface="Verdana"/>
                <a:ea typeface="Times New Roman"/>
                <a:cs typeface="Times New Roman"/>
              </a:rPr>
              <a:t/>
            </a:r>
            <a:br>
              <a:rPr lang="hu-HU" dirty="0" smtClean="0">
                <a:effectLst/>
                <a:latin typeface="Verdana"/>
                <a:ea typeface="Times New Roman"/>
                <a:cs typeface="Times New Roman"/>
              </a:rPr>
            </a:br>
            <a:r>
              <a:rPr lang="hu-HU" sz="1800" b="1" dirty="0" smtClean="0">
                <a:solidFill>
                  <a:srgbClr val="05ACFF"/>
                </a:solidFill>
                <a:effectLst/>
                <a:latin typeface="Verdana"/>
                <a:ea typeface="Times New Roman"/>
                <a:cs typeface="Times New Roman"/>
              </a:rPr>
              <a:t>Helyi esélyegyenlőségi programok felülvizsgálata </a:t>
            </a:r>
            <a:r>
              <a:rPr lang="hu-HU" dirty="0"/>
              <a:t> </a:t>
            </a:r>
            <a:br>
              <a:rPr lang="hu-HU" dirty="0"/>
            </a:br>
            <a:r>
              <a:rPr lang="hu-HU" dirty="0" smtClean="0">
                <a:effectLst/>
              </a:rPr>
              <a:t/>
            </a:r>
            <a:br>
              <a:rPr lang="hu-HU" dirty="0" smtClean="0">
                <a:effectLst/>
              </a:rPr>
            </a:br>
            <a:r>
              <a:rPr lang="hu-HU" dirty="0"/>
              <a:t>			</a:t>
            </a:r>
            <a:br>
              <a:rPr lang="hu-HU" dirty="0"/>
            </a:br>
            <a:r>
              <a:rPr lang="hu-HU" dirty="0"/>
              <a:t> </a:t>
            </a:r>
            <a:br>
              <a:rPr lang="hu-HU" dirty="0"/>
            </a:b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5400600"/>
          </a:xfrm>
        </p:spPr>
        <p:txBody>
          <a:bodyPr/>
          <a:lstStyle/>
          <a:p>
            <a:pPr marL="0" indent="0" algn="ctr">
              <a:buNone/>
            </a:pPr>
            <a:r>
              <a:rPr lang="hu-HU" sz="1800" b="1" dirty="0" smtClean="0">
                <a:solidFill>
                  <a:srgbClr val="FF0000"/>
                </a:solidFill>
              </a:rPr>
              <a:t>ÁTTEKINTÉS</a:t>
            </a:r>
          </a:p>
          <a:p>
            <a:pPr marL="0" indent="0">
              <a:buNone/>
            </a:pPr>
            <a:endParaRPr lang="hu-HU" sz="1800" dirty="0" smtClean="0"/>
          </a:p>
          <a:p>
            <a:pPr marL="0" indent="0">
              <a:buNone/>
            </a:pPr>
            <a:endParaRPr lang="hu-HU" sz="1800" dirty="0"/>
          </a:p>
          <a:p>
            <a:pPr marL="0" indent="0">
              <a:buNone/>
            </a:pPr>
            <a:endParaRPr lang="hu-HU" sz="1800" dirty="0"/>
          </a:p>
          <a:p>
            <a:pPr marL="1884363" indent="0">
              <a:buNone/>
            </a:pPr>
            <a:r>
              <a:rPr lang="hu-HU" sz="1800" dirty="0" smtClean="0"/>
              <a:t>Kétféle következtetésre juthat az </a:t>
            </a:r>
            <a:r>
              <a:rPr lang="hu-HU" sz="1800" dirty="0" err="1" smtClean="0"/>
              <a:t>önkörmányzat</a:t>
            </a:r>
            <a:r>
              <a:rPr lang="hu-HU" sz="1800" dirty="0" smtClean="0"/>
              <a:t>:</a:t>
            </a:r>
          </a:p>
          <a:p>
            <a:pPr marL="1884363" indent="0">
              <a:buNone/>
            </a:pPr>
            <a:endParaRPr lang="hu-HU" sz="1800" dirty="0" smtClean="0"/>
          </a:p>
          <a:p>
            <a:pPr marL="1884363" indent="0">
              <a:buNone/>
            </a:pPr>
            <a:endParaRPr lang="hu-HU" sz="1800" dirty="0"/>
          </a:p>
          <a:p>
            <a:pPr marL="1884363" indent="0">
              <a:buNone/>
            </a:pPr>
            <a:endParaRPr lang="hu-HU" sz="1800" dirty="0"/>
          </a:p>
          <a:p>
            <a:pPr marL="1884363" indent="0">
              <a:buNone/>
            </a:pPr>
            <a:r>
              <a:rPr lang="hu-HU" sz="1800" dirty="0"/>
              <a:t>a.) </a:t>
            </a:r>
            <a:r>
              <a:rPr lang="hu-HU" sz="1800" dirty="0" smtClean="0"/>
              <a:t>felülvizsgálat nem szükséges</a:t>
            </a:r>
          </a:p>
          <a:p>
            <a:pPr marL="1884363" indent="0">
              <a:buNone/>
            </a:pPr>
            <a:endParaRPr lang="hu-HU" sz="1800" dirty="0"/>
          </a:p>
          <a:p>
            <a:pPr marL="1884363" indent="0">
              <a:buNone/>
            </a:pPr>
            <a:endParaRPr lang="hu-HU" sz="1800" dirty="0"/>
          </a:p>
          <a:p>
            <a:pPr marL="1884363" indent="0">
              <a:buNone/>
            </a:pPr>
            <a:r>
              <a:rPr lang="hu-HU" sz="1800" dirty="0" smtClean="0"/>
              <a:t>b.) </a:t>
            </a:r>
            <a:r>
              <a:rPr lang="hu-HU" sz="1800" dirty="0"/>
              <a:t>felülvizsgálat </a:t>
            </a:r>
            <a:r>
              <a:rPr lang="hu-HU" sz="1800" dirty="0" smtClean="0"/>
              <a:t>szükséges</a:t>
            </a:r>
            <a:endParaRPr lang="hu-HU" sz="1800" dirty="0"/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1026" name="Picture 2" descr="TKKI logo rg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1960" y="5805264"/>
            <a:ext cx="804862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HEP logo 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312" y="6021288"/>
            <a:ext cx="1412875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97542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81000">
              <a:srgbClr val="FF7A00"/>
            </a:gs>
            <a:gs pos="10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15616" y="6021288"/>
            <a:ext cx="6192688" cy="638944"/>
          </a:xfrm>
        </p:spPr>
        <p:txBody>
          <a:bodyPr>
            <a:normAutofit fontScale="90000"/>
          </a:bodyPr>
          <a:lstStyle/>
          <a:p>
            <a:r>
              <a:rPr lang="hu-HU" dirty="0"/>
              <a:t/>
            </a:r>
            <a:br>
              <a:rPr lang="hu-HU" dirty="0"/>
            </a:br>
            <a:r>
              <a:rPr lang="hu-HU" dirty="0" smtClean="0">
                <a:effectLst/>
              </a:rPr>
              <a:t>  </a:t>
            </a:r>
            <a:r>
              <a:rPr lang="hu-HU" dirty="0"/>
              <a:t> </a:t>
            </a:r>
            <a:br>
              <a:rPr lang="hu-HU" dirty="0"/>
            </a:br>
            <a:r>
              <a:rPr lang="hu-HU" dirty="0"/>
              <a:t> </a:t>
            </a:r>
            <a:br>
              <a:rPr lang="hu-HU" dirty="0"/>
            </a:br>
            <a:r>
              <a:rPr lang="hu-HU" dirty="0" smtClean="0">
                <a:effectLst/>
                <a:latin typeface="Verdana"/>
                <a:ea typeface="Times New Roman"/>
                <a:cs typeface="Times New Roman"/>
              </a:rPr>
              <a:t/>
            </a:r>
            <a:br>
              <a:rPr lang="hu-HU" dirty="0" smtClean="0">
                <a:effectLst/>
                <a:latin typeface="Verdana"/>
                <a:ea typeface="Times New Roman"/>
                <a:cs typeface="Times New Roman"/>
              </a:rPr>
            </a:br>
            <a:r>
              <a:rPr lang="hu-HU" sz="1800" b="1" dirty="0" smtClean="0">
                <a:solidFill>
                  <a:srgbClr val="05ACFF"/>
                </a:solidFill>
                <a:effectLst/>
                <a:latin typeface="Verdana"/>
                <a:ea typeface="Times New Roman"/>
                <a:cs typeface="Times New Roman"/>
              </a:rPr>
              <a:t>Helyi esélyegyenlőségi programok felülvizsgálata </a:t>
            </a:r>
            <a:r>
              <a:rPr lang="hu-HU" dirty="0"/>
              <a:t> </a:t>
            </a:r>
            <a:br>
              <a:rPr lang="hu-HU" dirty="0"/>
            </a:br>
            <a:r>
              <a:rPr lang="hu-HU" dirty="0" smtClean="0">
                <a:effectLst/>
              </a:rPr>
              <a:t/>
            </a:r>
            <a:br>
              <a:rPr lang="hu-HU" dirty="0" smtClean="0">
                <a:effectLst/>
              </a:rPr>
            </a:br>
            <a:r>
              <a:rPr lang="hu-HU" dirty="0"/>
              <a:t>			</a:t>
            </a:r>
            <a:br>
              <a:rPr lang="hu-HU" dirty="0"/>
            </a:br>
            <a:r>
              <a:rPr lang="hu-HU" dirty="0"/>
              <a:t> </a:t>
            </a:r>
            <a:br>
              <a:rPr lang="hu-HU" dirty="0"/>
            </a:b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568863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1800" b="1" dirty="0">
                <a:solidFill>
                  <a:srgbClr val="FF0000"/>
                </a:solidFill>
              </a:rPr>
              <a:t>a.) felülvizsgálat nem </a:t>
            </a:r>
            <a:r>
              <a:rPr lang="hu-HU" sz="1800" b="1" dirty="0" smtClean="0">
                <a:solidFill>
                  <a:srgbClr val="FF0000"/>
                </a:solidFill>
              </a:rPr>
              <a:t>szükséges</a:t>
            </a:r>
          </a:p>
          <a:p>
            <a:pPr marL="0" indent="0" algn="ctr">
              <a:buNone/>
            </a:pPr>
            <a:endParaRPr lang="hu-HU" sz="2300" b="1" dirty="0">
              <a:solidFill>
                <a:srgbClr val="FF0000"/>
              </a:solidFill>
            </a:endParaRPr>
          </a:p>
          <a:p>
            <a:pPr marL="0" lvl="0" indent="0" algn="just">
              <a:buNone/>
            </a:pPr>
            <a:r>
              <a:rPr lang="hu-HU" sz="1800" dirty="0" smtClean="0"/>
              <a:t>Ebben </a:t>
            </a:r>
            <a:r>
              <a:rPr lang="hu-HU" sz="1800" dirty="0"/>
              <a:t>az esetben a képviselő testületnek szükséges arról határoznia, hogy az </a:t>
            </a:r>
            <a:r>
              <a:rPr lang="hu-HU" sz="1800" dirty="0" err="1"/>
              <a:t>Ebktv-ben</a:t>
            </a:r>
            <a:r>
              <a:rPr lang="hu-HU" sz="1800" dirty="0"/>
              <a:t> foglaltaknak megfelelően, a HEP kétévente előírt áttekintésének eleget tettek, a </a:t>
            </a:r>
            <a:r>
              <a:rPr lang="hu-HU" sz="1800" dirty="0" err="1"/>
              <a:t>HEP-et</a:t>
            </a:r>
            <a:r>
              <a:rPr lang="hu-HU" sz="1800" dirty="0"/>
              <a:t> változatlan formában elfogadták. </a:t>
            </a:r>
            <a:endParaRPr lang="hu-HU" sz="1800" dirty="0" smtClean="0"/>
          </a:p>
          <a:p>
            <a:pPr marL="0" lvl="0" indent="0" algn="just">
              <a:buNone/>
            </a:pPr>
            <a:endParaRPr lang="hu-HU" sz="1800" dirty="0" smtClean="0"/>
          </a:p>
          <a:p>
            <a:pPr marL="0" lvl="0" indent="0" algn="just">
              <a:buNone/>
            </a:pPr>
            <a:r>
              <a:rPr lang="hu-HU" sz="1800" dirty="0" smtClean="0"/>
              <a:t>A </a:t>
            </a:r>
            <a:r>
              <a:rPr lang="hu-HU" sz="1800" dirty="0"/>
              <a:t>képviselő testület határozatát fel kell tölteni a szoftver dokumentumai közé, ahogyan az a nyilatkozatot is, amely arra vonatkozik, hogy felülvizsgálat nem történt. </a:t>
            </a:r>
            <a:endParaRPr lang="hu-HU" sz="1800" dirty="0" smtClean="0"/>
          </a:p>
          <a:p>
            <a:pPr marL="0" lvl="0" indent="0" algn="just">
              <a:buNone/>
            </a:pPr>
            <a:endParaRPr lang="hu-HU" sz="1800" dirty="0" smtClean="0"/>
          </a:p>
          <a:p>
            <a:pPr marL="0" lvl="0" indent="0" algn="just">
              <a:buNone/>
            </a:pPr>
            <a:r>
              <a:rPr lang="hu-HU" sz="1800" dirty="0" smtClean="0"/>
              <a:t>A </a:t>
            </a:r>
            <a:r>
              <a:rPr lang="hu-HU" sz="1800" dirty="0"/>
              <a:t>szoftverben a hozzászólások között a mentor is rögzíti röviden a tényeket arra vonatkozóan, hogy a képviselő testület az adott </a:t>
            </a:r>
            <a:r>
              <a:rPr lang="hu-HU" sz="1800" dirty="0" err="1"/>
              <a:t>HEP-et</a:t>
            </a:r>
            <a:r>
              <a:rPr lang="hu-HU" sz="1800" dirty="0"/>
              <a:t> változatlan formában </a:t>
            </a:r>
            <a:r>
              <a:rPr lang="hu-HU" sz="1800" dirty="0" smtClean="0"/>
              <a:t>elfogadta.</a:t>
            </a:r>
          </a:p>
          <a:p>
            <a:pPr marL="0" lvl="0" indent="0" algn="just">
              <a:buNone/>
            </a:pPr>
            <a:endParaRPr lang="hu-HU" sz="1800" dirty="0" smtClean="0"/>
          </a:p>
          <a:p>
            <a:pPr marL="0" lvl="0" indent="0" algn="just">
              <a:buNone/>
            </a:pPr>
            <a:r>
              <a:rPr lang="hu-HU" sz="1800" dirty="0" smtClean="0">
                <a:solidFill>
                  <a:srgbClr val="FFFF00"/>
                </a:solidFill>
              </a:rPr>
              <a:t>Más </a:t>
            </a:r>
            <a:r>
              <a:rPr lang="hu-HU" sz="1800" dirty="0">
                <a:solidFill>
                  <a:srgbClr val="FFFF00"/>
                </a:solidFill>
              </a:rPr>
              <a:t>teendő nincs.</a:t>
            </a:r>
          </a:p>
          <a:p>
            <a:pPr marL="0" indent="0" algn="ctr">
              <a:buNone/>
            </a:pPr>
            <a:endParaRPr lang="hu-HU" b="1" dirty="0">
              <a:solidFill>
                <a:srgbClr val="FF0000"/>
              </a:solidFill>
            </a:endParaRPr>
          </a:p>
          <a:p>
            <a:endParaRPr lang="hu-HU" dirty="0"/>
          </a:p>
        </p:txBody>
      </p:sp>
      <p:pic>
        <p:nvPicPr>
          <p:cNvPr id="1026" name="Picture 2" descr="TKKI logo rg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1960" y="5805264"/>
            <a:ext cx="804862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HEP logo 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312" y="6021288"/>
            <a:ext cx="1412875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45214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81000">
              <a:srgbClr val="FF7A00"/>
            </a:gs>
            <a:gs pos="10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15616" y="6021288"/>
            <a:ext cx="6192688" cy="638944"/>
          </a:xfrm>
        </p:spPr>
        <p:txBody>
          <a:bodyPr>
            <a:normAutofit fontScale="90000"/>
          </a:bodyPr>
          <a:lstStyle/>
          <a:p>
            <a:r>
              <a:rPr lang="hu-HU" dirty="0"/>
              <a:t/>
            </a:r>
            <a:br>
              <a:rPr lang="hu-HU" dirty="0"/>
            </a:br>
            <a:r>
              <a:rPr lang="hu-HU" dirty="0" smtClean="0">
                <a:effectLst/>
              </a:rPr>
              <a:t>  </a:t>
            </a:r>
            <a:r>
              <a:rPr lang="hu-HU" dirty="0"/>
              <a:t> </a:t>
            </a:r>
            <a:br>
              <a:rPr lang="hu-HU" dirty="0"/>
            </a:br>
            <a:r>
              <a:rPr lang="hu-HU" dirty="0"/>
              <a:t> </a:t>
            </a:r>
            <a:br>
              <a:rPr lang="hu-HU" dirty="0"/>
            </a:br>
            <a:r>
              <a:rPr lang="hu-HU" dirty="0" smtClean="0">
                <a:effectLst/>
                <a:latin typeface="Verdana"/>
                <a:ea typeface="Times New Roman"/>
                <a:cs typeface="Times New Roman"/>
              </a:rPr>
              <a:t/>
            </a:r>
            <a:br>
              <a:rPr lang="hu-HU" dirty="0" smtClean="0">
                <a:effectLst/>
                <a:latin typeface="Verdana"/>
                <a:ea typeface="Times New Roman"/>
                <a:cs typeface="Times New Roman"/>
              </a:rPr>
            </a:br>
            <a:r>
              <a:rPr lang="hu-HU" sz="1800" b="1" dirty="0" smtClean="0">
                <a:solidFill>
                  <a:srgbClr val="05ACFF"/>
                </a:solidFill>
                <a:effectLst/>
                <a:latin typeface="Verdana"/>
                <a:ea typeface="Times New Roman"/>
                <a:cs typeface="Times New Roman"/>
              </a:rPr>
              <a:t>Helyi esélyegyenlőségi programok felülvizsgálata </a:t>
            </a:r>
            <a:r>
              <a:rPr lang="hu-HU" dirty="0"/>
              <a:t> </a:t>
            </a:r>
            <a:br>
              <a:rPr lang="hu-HU" dirty="0"/>
            </a:br>
            <a:r>
              <a:rPr lang="hu-HU" dirty="0" smtClean="0">
                <a:effectLst/>
              </a:rPr>
              <a:t/>
            </a:r>
            <a:br>
              <a:rPr lang="hu-HU" dirty="0" smtClean="0">
                <a:effectLst/>
              </a:rPr>
            </a:br>
            <a:r>
              <a:rPr lang="hu-HU" dirty="0"/>
              <a:t>			</a:t>
            </a:r>
            <a:br>
              <a:rPr lang="hu-HU" dirty="0"/>
            </a:br>
            <a:r>
              <a:rPr lang="hu-HU" dirty="0"/>
              <a:t> </a:t>
            </a:r>
            <a:br>
              <a:rPr lang="hu-HU" dirty="0"/>
            </a:b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5400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1800" b="1" dirty="0">
                <a:solidFill>
                  <a:srgbClr val="FF0000"/>
                </a:solidFill>
              </a:rPr>
              <a:t>b.) felülvizsgálat szükséges</a:t>
            </a:r>
          </a:p>
          <a:p>
            <a:pPr marL="0" indent="0">
              <a:buNone/>
            </a:pPr>
            <a:endParaRPr lang="hu-HU" sz="1800" dirty="0" smtClean="0"/>
          </a:p>
          <a:p>
            <a:pPr marL="0" indent="0">
              <a:buNone/>
            </a:pPr>
            <a:r>
              <a:rPr lang="hu-HU" sz="1800" dirty="0" smtClean="0"/>
              <a:t>A HEP fórum szerepe</a:t>
            </a:r>
          </a:p>
          <a:p>
            <a:pPr marL="0" indent="0">
              <a:buNone/>
            </a:pPr>
            <a:endParaRPr lang="hu-HU" sz="1800" dirty="0" smtClean="0"/>
          </a:p>
          <a:p>
            <a:pPr marL="0" indent="0">
              <a:buNone/>
            </a:pPr>
            <a:r>
              <a:rPr lang="hu-HU" sz="1800" dirty="0" smtClean="0"/>
              <a:t>A felülvizsgálat folyamata</a:t>
            </a:r>
          </a:p>
          <a:p>
            <a:pPr marL="0" indent="0">
              <a:buNone/>
            </a:pPr>
            <a:r>
              <a:rPr lang="hu-HU" sz="1800" dirty="0"/>
              <a:t>	</a:t>
            </a:r>
            <a:r>
              <a:rPr lang="hu-HU" sz="1800" dirty="0" smtClean="0"/>
              <a:t>adatok, helyzetelemzés</a:t>
            </a:r>
            <a:endParaRPr lang="hu-HU" sz="1800" dirty="0"/>
          </a:p>
          <a:p>
            <a:pPr marL="0" indent="0">
              <a:buNone/>
            </a:pPr>
            <a:r>
              <a:rPr lang="hu-HU" sz="1800" dirty="0"/>
              <a:t>	</a:t>
            </a:r>
            <a:r>
              <a:rPr lang="hu-HU" sz="1800" dirty="0" smtClean="0"/>
              <a:t>intézkedések</a:t>
            </a:r>
          </a:p>
          <a:p>
            <a:pPr marL="0" indent="0">
              <a:buNone/>
            </a:pPr>
            <a:endParaRPr lang="hu-HU" sz="1800" dirty="0"/>
          </a:p>
          <a:p>
            <a:pPr marL="0" indent="0">
              <a:buNone/>
            </a:pPr>
            <a:endParaRPr lang="hu-HU" sz="1800" dirty="0" smtClean="0"/>
          </a:p>
          <a:p>
            <a:pPr marL="0" indent="0">
              <a:buNone/>
            </a:pPr>
            <a:r>
              <a:rPr lang="hu-HU" sz="1800" dirty="0" smtClean="0"/>
              <a:t>A folyamat adminisztrálása</a:t>
            </a:r>
          </a:p>
          <a:p>
            <a:pPr marL="0" indent="0">
              <a:buNone/>
            </a:pPr>
            <a:r>
              <a:rPr lang="hu-HU" sz="1800" dirty="0"/>
              <a:t>	</a:t>
            </a:r>
            <a:r>
              <a:rPr lang="hu-HU" sz="1800" dirty="0" smtClean="0"/>
              <a:t>a HEP módosított formátuma</a:t>
            </a:r>
          </a:p>
          <a:p>
            <a:pPr marL="0" indent="0">
              <a:buNone/>
            </a:pPr>
            <a:r>
              <a:rPr lang="hu-HU" sz="1800" dirty="0"/>
              <a:t>	</a:t>
            </a:r>
            <a:r>
              <a:rPr lang="hu-HU" sz="1800" dirty="0" smtClean="0"/>
              <a:t>határozat(ok)</a:t>
            </a:r>
          </a:p>
          <a:p>
            <a:pPr marL="0" indent="0">
              <a:buNone/>
            </a:pPr>
            <a:r>
              <a:rPr lang="hu-HU" sz="1800" dirty="0"/>
              <a:t>	</a:t>
            </a:r>
            <a:r>
              <a:rPr lang="hu-HU" sz="1800" dirty="0" smtClean="0"/>
              <a:t>feladatok a szoftverben, dokumentumok és publikus felület</a:t>
            </a:r>
          </a:p>
        </p:txBody>
      </p:sp>
      <p:pic>
        <p:nvPicPr>
          <p:cNvPr id="1026" name="Picture 2" descr="TKKI logo rg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1960" y="5805264"/>
            <a:ext cx="804862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HEP logo 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312" y="6021288"/>
            <a:ext cx="1412875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88160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81000">
              <a:srgbClr val="FF7A00"/>
            </a:gs>
            <a:gs pos="10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15616" y="6021288"/>
            <a:ext cx="6192688" cy="638944"/>
          </a:xfrm>
        </p:spPr>
        <p:txBody>
          <a:bodyPr>
            <a:normAutofit fontScale="90000"/>
          </a:bodyPr>
          <a:lstStyle/>
          <a:p>
            <a:r>
              <a:rPr lang="hu-HU" dirty="0"/>
              <a:t/>
            </a:r>
            <a:br>
              <a:rPr lang="hu-HU" dirty="0"/>
            </a:br>
            <a:r>
              <a:rPr lang="hu-HU" dirty="0" smtClean="0">
                <a:effectLst/>
              </a:rPr>
              <a:t>  </a:t>
            </a:r>
            <a:r>
              <a:rPr lang="hu-HU" dirty="0"/>
              <a:t> </a:t>
            </a:r>
            <a:br>
              <a:rPr lang="hu-HU" dirty="0"/>
            </a:br>
            <a:r>
              <a:rPr lang="hu-HU" dirty="0"/>
              <a:t> </a:t>
            </a:r>
            <a:br>
              <a:rPr lang="hu-HU" dirty="0"/>
            </a:br>
            <a:r>
              <a:rPr lang="hu-HU" dirty="0" smtClean="0">
                <a:effectLst/>
                <a:latin typeface="Verdana"/>
                <a:ea typeface="Times New Roman"/>
                <a:cs typeface="Times New Roman"/>
              </a:rPr>
              <a:t/>
            </a:r>
            <a:br>
              <a:rPr lang="hu-HU" dirty="0" smtClean="0">
                <a:effectLst/>
                <a:latin typeface="Verdana"/>
                <a:ea typeface="Times New Roman"/>
                <a:cs typeface="Times New Roman"/>
              </a:rPr>
            </a:br>
            <a:r>
              <a:rPr lang="hu-HU" sz="1800" b="1" dirty="0" smtClean="0">
                <a:solidFill>
                  <a:srgbClr val="05ACFF"/>
                </a:solidFill>
                <a:effectLst/>
                <a:latin typeface="Verdana"/>
                <a:ea typeface="Times New Roman"/>
                <a:cs typeface="Times New Roman"/>
              </a:rPr>
              <a:t>Helyi esélyegyenlőségi programok felülvizsgálata </a:t>
            </a:r>
            <a:r>
              <a:rPr lang="hu-HU" dirty="0"/>
              <a:t> </a:t>
            </a:r>
            <a:br>
              <a:rPr lang="hu-HU" dirty="0"/>
            </a:br>
            <a:r>
              <a:rPr lang="hu-HU" dirty="0" smtClean="0">
                <a:effectLst/>
              </a:rPr>
              <a:t/>
            </a:r>
            <a:br>
              <a:rPr lang="hu-HU" dirty="0" smtClean="0">
                <a:effectLst/>
              </a:rPr>
            </a:br>
            <a:r>
              <a:rPr lang="hu-HU" dirty="0"/>
              <a:t>			</a:t>
            </a:r>
            <a:br>
              <a:rPr lang="hu-HU" dirty="0"/>
            </a:br>
            <a:r>
              <a:rPr lang="hu-HU" dirty="0"/>
              <a:t> </a:t>
            </a:r>
            <a:br>
              <a:rPr lang="hu-HU" dirty="0"/>
            </a:b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5400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1800" b="1" dirty="0" smtClean="0">
                <a:solidFill>
                  <a:srgbClr val="FF0000"/>
                </a:solidFill>
              </a:rPr>
              <a:t>A HEP fórum szerepe</a:t>
            </a:r>
          </a:p>
          <a:p>
            <a:pPr marL="0" indent="0">
              <a:buNone/>
            </a:pPr>
            <a:endParaRPr lang="hu-HU" sz="1800" dirty="0" smtClean="0"/>
          </a:p>
          <a:p>
            <a:r>
              <a:rPr lang="hu-HU" sz="1800" dirty="0"/>
              <a:t>a HEP Fórum 30 napon belül jelentést kér a beavatkozási terület felelősétől, amelyben bemutatja az indikátorok teljesülése elmaradásának okait, és a beavatkozási tevékenységek korrekciójára, kiegészítésére vonatkozó intézkedési tervjavaslatát annak érdekében, hogy a célok teljesíthetők legyenek. A HEP Fórum a beszámolót a benyújtástól számított 30 napon belül megtárgyalja és javaslatot tesz az önkormányzat képviselőtestületének a szükséges intézkedésekre.</a:t>
            </a:r>
          </a:p>
          <a:p>
            <a:r>
              <a:rPr lang="hu-HU" sz="1800" dirty="0"/>
              <a:t>A program szándékos mulasztásból fakadó nem teljesülése esetén az HEP IT végrehajtásáért felelős személy intézkedik a felelős(</a:t>
            </a:r>
            <a:r>
              <a:rPr lang="hu-HU" sz="1800" dirty="0" err="1"/>
              <a:t>ök</a:t>
            </a:r>
            <a:r>
              <a:rPr lang="hu-HU" sz="1800" dirty="0"/>
              <a:t>) meghatározásáról, és – szükség esetén – felelősségre vonásáról.</a:t>
            </a:r>
          </a:p>
          <a:p>
            <a:r>
              <a:rPr lang="hu-HU" sz="1800" dirty="0"/>
              <a:t>Az egyenlő bánásmód elvét sértő esetekben az HEP IT végrehajtásáért felelős személy megteszi a szükséges lépéseket, vizsgálatot kezdeményez, és intézkedik a jogsértés következményeinek elhárításáról.</a:t>
            </a:r>
          </a:p>
          <a:p>
            <a:r>
              <a:rPr lang="hu-HU" sz="1800" dirty="0"/>
              <a:t>Az HEP IT-t mindenképp módosítani szükséges, ha megállapításaiban lényeges változás következik be, illetve amennyiben a tervezett beavatkozások nem elegendő módon járulnak hozzá a kitűzött célok megvalósításához</a:t>
            </a:r>
            <a:endParaRPr lang="hu-HU" sz="1800" dirty="0" smtClean="0"/>
          </a:p>
        </p:txBody>
      </p:sp>
      <p:pic>
        <p:nvPicPr>
          <p:cNvPr id="1026" name="Picture 2" descr="TKKI logo rg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1960" y="5805264"/>
            <a:ext cx="804862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HEP logo 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312" y="6021288"/>
            <a:ext cx="1412875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53749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81000">
              <a:srgbClr val="FF7A00"/>
            </a:gs>
            <a:gs pos="10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15616" y="6021288"/>
            <a:ext cx="6192688" cy="638944"/>
          </a:xfrm>
        </p:spPr>
        <p:txBody>
          <a:bodyPr>
            <a:normAutofit fontScale="90000"/>
          </a:bodyPr>
          <a:lstStyle/>
          <a:p>
            <a:r>
              <a:rPr lang="hu-HU" dirty="0"/>
              <a:t/>
            </a:r>
            <a:br>
              <a:rPr lang="hu-HU" dirty="0"/>
            </a:br>
            <a:r>
              <a:rPr lang="hu-HU" dirty="0" smtClean="0">
                <a:effectLst/>
              </a:rPr>
              <a:t>  </a:t>
            </a:r>
            <a:r>
              <a:rPr lang="hu-HU" dirty="0"/>
              <a:t> </a:t>
            </a:r>
            <a:br>
              <a:rPr lang="hu-HU" dirty="0"/>
            </a:br>
            <a:r>
              <a:rPr lang="hu-HU" dirty="0"/>
              <a:t> </a:t>
            </a:r>
            <a:br>
              <a:rPr lang="hu-HU" dirty="0"/>
            </a:br>
            <a:r>
              <a:rPr lang="hu-HU" dirty="0" smtClean="0">
                <a:effectLst/>
                <a:latin typeface="Verdana"/>
                <a:ea typeface="Times New Roman"/>
                <a:cs typeface="Times New Roman"/>
              </a:rPr>
              <a:t/>
            </a:r>
            <a:br>
              <a:rPr lang="hu-HU" dirty="0" smtClean="0">
                <a:effectLst/>
                <a:latin typeface="Verdana"/>
                <a:ea typeface="Times New Roman"/>
                <a:cs typeface="Times New Roman"/>
              </a:rPr>
            </a:br>
            <a:r>
              <a:rPr lang="hu-HU" sz="1800" b="1" dirty="0" smtClean="0">
                <a:solidFill>
                  <a:srgbClr val="05ACFF"/>
                </a:solidFill>
                <a:effectLst/>
                <a:latin typeface="Verdana"/>
                <a:ea typeface="Times New Roman"/>
                <a:cs typeface="Times New Roman"/>
              </a:rPr>
              <a:t>Helyi esélyegyenlőségi programok felülvizsgálata </a:t>
            </a:r>
            <a:r>
              <a:rPr lang="hu-HU" dirty="0"/>
              <a:t> </a:t>
            </a:r>
            <a:br>
              <a:rPr lang="hu-HU" dirty="0"/>
            </a:br>
            <a:r>
              <a:rPr lang="hu-HU" dirty="0" smtClean="0">
                <a:effectLst/>
              </a:rPr>
              <a:t/>
            </a:r>
            <a:br>
              <a:rPr lang="hu-HU" dirty="0" smtClean="0">
                <a:effectLst/>
              </a:rPr>
            </a:br>
            <a:r>
              <a:rPr lang="hu-HU" dirty="0"/>
              <a:t>			</a:t>
            </a:r>
            <a:br>
              <a:rPr lang="hu-HU" dirty="0"/>
            </a:br>
            <a:r>
              <a:rPr lang="hu-HU" dirty="0"/>
              <a:t> </a:t>
            </a:r>
            <a:br>
              <a:rPr lang="hu-HU" dirty="0"/>
            </a:b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5400600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hu-HU" sz="1800" b="1" dirty="0" smtClean="0">
                <a:solidFill>
                  <a:srgbClr val="FF0000"/>
                </a:solidFill>
              </a:rPr>
              <a:t>A felülvizsgálat folyamata 1.</a:t>
            </a:r>
          </a:p>
          <a:p>
            <a:pPr marL="0" lvl="0" indent="0" algn="ctr">
              <a:buNone/>
            </a:pPr>
            <a:r>
              <a:rPr lang="hu-HU" sz="1800" b="1" dirty="0" smtClean="0">
                <a:solidFill>
                  <a:srgbClr val="FF0000"/>
                </a:solidFill>
              </a:rPr>
              <a:t>Felülvizsgálat </a:t>
            </a:r>
            <a:r>
              <a:rPr lang="hu-HU" sz="1800" b="1" dirty="0">
                <a:solidFill>
                  <a:srgbClr val="FF0000"/>
                </a:solidFill>
              </a:rPr>
              <a:t>előkészítése</a:t>
            </a:r>
          </a:p>
          <a:p>
            <a:pPr marL="0" indent="0" algn="ctr">
              <a:buNone/>
            </a:pPr>
            <a:endParaRPr lang="hu-HU" sz="1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hu-HU" sz="1800" dirty="0" smtClean="0"/>
          </a:p>
          <a:p>
            <a:pPr marL="0" indent="0">
              <a:lnSpc>
                <a:spcPct val="200000"/>
              </a:lnSpc>
              <a:buNone/>
            </a:pPr>
            <a:r>
              <a:rPr lang="hu-HU" sz="1800" i="1" dirty="0" smtClean="0"/>
              <a:t>kapcsolatfelvétel </a:t>
            </a:r>
            <a:r>
              <a:rPr lang="hu-HU" sz="1800" i="1" dirty="0"/>
              <a:t>e-mailen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hu-HU" sz="1800" dirty="0"/>
              <a:t>kapcsolatfelvétel telefonon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hu-HU" sz="1800" dirty="0"/>
              <a:t>HEP felülvizsgálati igénylőlap beérkezik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hu-HU" sz="1800" dirty="0"/>
              <a:t>képzési igény felmérése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hu-HU" sz="1800" dirty="0"/>
              <a:t>képzésszervezés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hu-HU" sz="1800" dirty="0"/>
              <a:t>képzés</a:t>
            </a:r>
          </a:p>
          <a:p>
            <a:pPr marL="0" indent="0">
              <a:buNone/>
            </a:pPr>
            <a:endParaRPr lang="hu-HU" sz="1800" dirty="0" smtClean="0"/>
          </a:p>
        </p:txBody>
      </p:sp>
      <p:pic>
        <p:nvPicPr>
          <p:cNvPr id="1026" name="Picture 2" descr="TKKI logo rg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1960" y="5805264"/>
            <a:ext cx="804862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HEP logo 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312" y="6021288"/>
            <a:ext cx="1412875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02128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81000">
              <a:srgbClr val="FF7A00"/>
            </a:gs>
            <a:gs pos="10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15616" y="6021288"/>
            <a:ext cx="6192688" cy="638944"/>
          </a:xfrm>
        </p:spPr>
        <p:txBody>
          <a:bodyPr>
            <a:normAutofit fontScale="90000"/>
          </a:bodyPr>
          <a:lstStyle/>
          <a:p>
            <a:r>
              <a:rPr lang="hu-HU" dirty="0"/>
              <a:t/>
            </a:r>
            <a:br>
              <a:rPr lang="hu-HU" dirty="0"/>
            </a:br>
            <a:r>
              <a:rPr lang="hu-HU" dirty="0" smtClean="0">
                <a:effectLst/>
              </a:rPr>
              <a:t>  </a:t>
            </a:r>
            <a:r>
              <a:rPr lang="hu-HU" dirty="0"/>
              <a:t> </a:t>
            </a:r>
            <a:br>
              <a:rPr lang="hu-HU" dirty="0"/>
            </a:br>
            <a:r>
              <a:rPr lang="hu-HU" dirty="0"/>
              <a:t> </a:t>
            </a:r>
            <a:br>
              <a:rPr lang="hu-HU" dirty="0"/>
            </a:br>
            <a:r>
              <a:rPr lang="hu-HU" dirty="0" smtClean="0">
                <a:effectLst/>
                <a:latin typeface="Verdana"/>
                <a:ea typeface="Times New Roman"/>
                <a:cs typeface="Times New Roman"/>
              </a:rPr>
              <a:t/>
            </a:r>
            <a:br>
              <a:rPr lang="hu-HU" dirty="0" smtClean="0">
                <a:effectLst/>
                <a:latin typeface="Verdana"/>
                <a:ea typeface="Times New Roman"/>
                <a:cs typeface="Times New Roman"/>
              </a:rPr>
            </a:br>
            <a:r>
              <a:rPr lang="hu-HU" sz="1800" b="1" dirty="0" smtClean="0">
                <a:solidFill>
                  <a:srgbClr val="05ACFF"/>
                </a:solidFill>
                <a:effectLst/>
                <a:latin typeface="Verdana"/>
                <a:ea typeface="Times New Roman"/>
                <a:cs typeface="Times New Roman"/>
              </a:rPr>
              <a:t>Helyi esélyegyenlőségi programok felülvizsgálata </a:t>
            </a:r>
            <a:r>
              <a:rPr lang="hu-HU" dirty="0"/>
              <a:t> </a:t>
            </a:r>
            <a:br>
              <a:rPr lang="hu-HU" dirty="0"/>
            </a:br>
            <a:r>
              <a:rPr lang="hu-HU" dirty="0" smtClean="0">
                <a:effectLst/>
              </a:rPr>
              <a:t/>
            </a:r>
            <a:br>
              <a:rPr lang="hu-HU" dirty="0" smtClean="0">
                <a:effectLst/>
              </a:rPr>
            </a:br>
            <a:r>
              <a:rPr lang="hu-HU" dirty="0"/>
              <a:t>			</a:t>
            </a:r>
            <a:br>
              <a:rPr lang="hu-HU" dirty="0"/>
            </a:br>
            <a:r>
              <a:rPr lang="hu-HU" dirty="0"/>
              <a:t> </a:t>
            </a:r>
            <a:br>
              <a:rPr lang="hu-HU" dirty="0"/>
            </a:b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5400600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hu-HU" sz="1800" b="1" dirty="0" smtClean="0">
                <a:solidFill>
                  <a:srgbClr val="FF0000"/>
                </a:solidFill>
              </a:rPr>
              <a:t>A felülvizsgálat folyamata 2.</a:t>
            </a:r>
          </a:p>
          <a:p>
            <a:pPr marL="0" lvl="0" indent="0" algn="ctr">
              <a:buNone/>
            </a:pPr>
            <a:r>
              <a:rPr lang="hu-HU" sz="1800" b="1" dirty="0" smtClean="0">
                <a:solidFill>
                  <a:srgbClr val="FF0000"/>
                </a:solidFill>
              </a:rPr>
              <a:t>Felülvizsgálat</a:t>
            </a:r>
            <a:endParaRPr lang="hu-H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hu-HU" sz="1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hu-HU" sz="1800" dirty="0" smtClean="0"/>
          </a:p>
          <a:p>
            <a:pPr marL="0" indent="0">
              <a:lnSpc>
                <a:spcPct val="200000"/>
              </a:lnSpc>
              <a:buNone/>
            </a:pPr>
            <a:r>
              <a:rPr lang="hu-HU" sz="1800" dirty="0" smtClean="0"/>
              <a:t>HEP </a:t>
            </a:r>
            <a:r>
              <a:rPr lang="hu-HU" sz="1800" dirty="0"/>
              <a:t>felülvizsgálat elkezdése, partner felvétele a szoftverbe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hu-HU" sz="1800" dirty="0"/>
              <a:t>HEP felülvizsgálat előrehaladásának nyomon </a:t>
            </a:r>
            <a:r>
              <a:rPr lang="hu-HU" sz="1800" dirty="0" smtClean="0"/>
              <a:t>követése – </a:t>
            </a:r>
            <a:r>
              <a:rPr lang="hu-HU" sz="1800" dirty="0" err="1" smtClean="0"/>
              <a:t>mentorálás</a:t>
            </a:r>
            <a:r>
              <a:rPr lang="hu-HU" sz="1800" dirty="0" smtClean="0"/>
              <a:t>, fogadónap, 	telefonos, </a:t>
            </a:r>
            <a:r>
              <a:rPr lang="hu-HU" sz="1800" dirty="0" err="1" smtClean="0"/>
              <a:t>íméles</a:t>
            </a:r>
            <a:r>
              <a:rPr lang="hu-HU" sz="1800" dirty="0" smtClean="0"/>
              <a:t> kapcsolat</a:t>
            </a:r>
            <a:endParaRPr lang="hu-HU" sz="1800" dirty="0"/>
          </a:p>
          <a:p>
            <a:pPr marL="0" indent="0">
              <a:lnSpc>
                <a:spcPct val="200000"/>
              </a:lnSpc>
              <a:buNone/>
            </a:pPr>
            <a:r>
              <a:rPr lang="hu-HU" sz="1800" dirty="0" smtClean="0"/>
              <a:t>Változások listája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hu-HU" sz="1800" dirty="0" smtClean="0"/>
              <a:t>Visszajelző </a:t>
            </a:r>
            <a:r>
              <a:rPr lang="hu-HU" sz="1800" dirty="0"/>
              <a:t>lap készítése, feltöltése a szoftverbe, felülvizsgálatra küldés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hu-HU" sz="1800" dirty="0"/>
              <a:t>Felülvizsgálat jóváhagyása vagy javaslattétel módosításra</a:t>
            </a:r>
          </a:p>
          <a:p>
            <a:pPr marL="0" indent="0">
              <a:buNone/>
            </a:pPr>
            <a:endParaRPr lang="hu-HU" sz="1800" dirty="0" smtClean="0"/>
          </a:p>
        </p:txBody>
      </p:sp>
      <p:pic>
        <p:nvPicPr>
          <p:cNvPr id="1026" name="Picture 2" descr="TKKI logo rg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1960" y="5805264"/>
            <a:ext cx="804862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HEP logo 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312" y="6021288"/>
            <a:ext cx="1412875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26732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81000">
              <a:srgbClr val="FF7A00"/>
            </a:gs>
            <a:gs pos="10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15616" y="6021288"/>
            <a:ext cx="6192688" cy="638944"/>
          </a:xfrm>
        </p:spPr>
        <p:txBody>
          <a:bodyPr>
            <a:normAutofit fontScale="90000"/>
          </a:bodyPr>
          <a:lstStyle/>
          <a:p>
            <a:r>
              <a:rPr lang="hu-HU" dirty="0"/>
              <a:t/>
            </a:r>
            <a:br>
              <a:rPr lang="hu-HU" dirty="0"/>
            </a:br>
            <a:r>
              <a:rPr lang="hu-HU" dirty="0" smtClean="0">
                <a:effectLst/>
              </a:rPr>
              <a:t>  </a:t>
            </a:r>
            <a:r>
              <a:rPr lang="hu-HU" dirty="0"/>
              <a:t> </a:t>
            </a:r>
            <a:br>
              <a:rPr lang="hu-HU" dirty="0"/>
            </a:br>
            <a:r>
              <a:rPr lang="hu-HU" dirty="0"/>
              <a:t> </a:t>
            </a:r>
            <a:br>
              <a:rPr lang="hu-HU" dirty="0"/>
            </a:br>
            <a:r>
              <a:rPr lang="hu-HU" dirty="0" smtClean="0">
                <a:effectLst/>
                <a:latin typeface="Verdana"/>
                <a:ea typeface="Times New Roman"/>
                <a:cs typeface="Times New Roman"/>
              </a:rPr>
              <a:t/>
            </a:r>
            <a:br>
              <a:rPr lang="hu-HU" dirty="0" smtClean="0">
                <a:effectLst/>
                <a:latin typeface="Verdana"/>
                <a:ea typeface="Times New Roman"/>
                <a:cs typeface="Times New Roman"/>
              </a:rPr>
            </a:br>
            <a:r>
              <a:rPr lang="hu-HU" sz="1800" b="1" dirty="0" smtClean="0">
                <a:solidFill>
                  <a:srgbClr val="05ACFF"/>
                </a:solidFill>
                <a:effectLst/>
                <a:latin typeface="Verdana"/>
                <a:ea typeface="Times New Roman"/>
                <a:cs typeface="Times New Roman"/>
              </a:rPr>
              <a:t>Helyi esélyegyenlőségi programok felülvizsgálata </a:t>
            </a:r>
            <a:r>
              <a:rPr lang="hu-HU" dirty="0"/>
              <a:t> </a:t>
            </a:r>
            <a:br>
              <a:rPr lang="hu-HU" dirty="0"/>
            </a:br>
            <a:r>
              <a:rPr lang="hu-HU" dirty="0" smtClean="0">
                <a:effectLst/>
              </a:rPr>
              <a:t/>
            </a:r>
            <a:br>
              <a:rPr lang="hu-HU" dirty="0" smtClean="0">
                <a:effectLst/>
              </a:rPr>
            </a:br>
            <a:r>
              <a:rPr lang="hu-HU" dirty="0"/>
              <a:t>			</a:t>
            </a:r>
            <a:br>
              <a:rPr lang="hu-HU" dirty="0"/>
            </a:br>
            <a:r>
              <a:rPr lang="hu-HU" dirty="0"/>
              <a:t> </a:t>
            </a:r>
            <a:br>
              <a:rPr lang="hu-HU" dirty="0"/>
            </a:b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5400600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hu-HU" sz="1800" b="1" dirty="0" smtClean="0">
                <a:solidFill>
                  <a:srgbClr val="FF0000"/>
                </a:solidFill>
              </a:rPr>
              <a:t>A felülvizsgálat folyamata 3.</a:t>
            </a:r>
          </a:p>
          <a:p>
            <a:pPr marL="0" lvl="0" indent="0" algn="ctr">
              <a:buNone/>
            </a:pPr>
            <a:r>
              <a:rPr lang="hu-HU" sz="1800" b="1" dirty="0" smtClean="0">
                <a:solidFill>
                  <a:srgbClr val="FF0000"/>
                </a:solidFill>
              </a:rPr>
              <a:t>Adminisztrálás, publikus felület</a:t>
            </a:r>
            <a:endParaRPr lang="hu-H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hu-HU" sz="1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hu-HU" sz="1800" dirty="0" smtClean="0"/>
          </a:p>
          <a:p>
            <a:pPr marL="0" indent="0">
              <a:lnSpc>
                <a:spcPct val="200000"/>
              </a:lnSpc>
              <a:buNone/>
            </a:pPr>
            <a:r>
              <a:rPr lang="hu-HU" sz="1800" dirty="0"/>
              <a:t>Képviselő testület határozata beérkezett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hu-HU" sz="1800" dirty="0"/>
              <a:t>A határozat a szoftverbe feltöltésre került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hu-HU" sz="1800" dirty="0"/>
              <a:t>Az egybe szerkesztett, záradékolt HEP </a:t>
            </a:r>
            <a:r>
              <a:rPr lang="hu-HU" sz="1800" dirty="0" err="1"/>
              <a:t>pdf-ben</a:t>
            </a:r>
            <a:r>
              <a:rPr lang="hu-HU" sz="1800" dirty="0"/>
              <a:t> beérkezett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hu-HU" sz="1800" dirty="0"/>
              <a:t>Az egybe szerkesztett, záradékolt HEP a szoftverbe feltöltésre </a:t>
            </a:r>
            <a:r>
              <a:rPr lang="hu-HU" sz="1800" dirty="0" smtClean="0"/>
              <a:t>került 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hu-HU" sz="1800" dirty="0"/>
              <a:t>	</a:t>
            </a:r>
            <a:r>
              <a:rPr lang="hu-HU" sz="1800" dirty="0" smtClean="0"/>
              <a:t>(A publikus felületre a mentor teszi fel)</a:t>
            </a:r>
            <a:endParaRPr lang="hu-HU" sz="1800" dirty="0"/>
          </a:p>
          <a:p>
            <a:pPr marL="0" indent="0">
              <a:buNone/>
            </a:pPr>
            <a:endParaRPr lang="hu-HU" sz="1800" dirty="0" smtClean="0"/>
          </a:p>
        </p:txBody>
      </p:sp>
      <p:pic>
        <p:nvPicPr>
          <p:cNvPr id="1026" name="Picture 2" descr="TKKI logo rg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1960" y="5805264"/>
            <a:ext cx="804862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HEP logo 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312" y="6021288"/>
            <a:ext cx="1412875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474412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81000">
              <a:srgbClr val="FF7A00"/>
            </a:gs>
            <a:gs pos="10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15616" y="6021288"/>
            <a:ext cx="6192688" cy="638944"/>
          </a:xfrm>
        </p:spPr>
        <p:txBody>
          <a:bodyPr>
            <a:normAutofit fontScale="90000"/>
          </a:bodyPr>
          <a:lstStyle/>
          <a:p>
            <a:r>
              <a:rPr lang="hu-HU" dirty="0"/>
              <a:t/>
            </a:r>
            <a:br>
              <a:rPr lang="hu-HU" dirty="0"/>
            </a:br>
            <a:r>
              <a:rPr lang="hu-HU" dirty="0" smtClean="0">
                <a:effectLst/>
              </a:rPr>
              <a:t>  </a:t>
            </a:r>
            <a:r>
              <a:rPr lang="hu-HU" dirty="0"/>
              <a:t> </a:t>
            </a:r>
            <a:br>
              <a:rPr lang="hu-HU" dirty="0"/>
            </a:br>
            <a:r>
              <a:rPr lang="hu-HU" dirty="0"/>
              <a:t> </a:t>
            </a:r>
            <a:br>
              <a:rPr lang="hu-HU" dirty="0"/>
            </a:br>
            <a:r>
              <a:rPr lang="hu-HU" dirty="0" smtClean="0">
                <a:effectLst/>
                <a:latin typeface="Verdana"/>
                <a:ea typeface="Times New Roman"/>
                <a:cs typeface="Times New Roman"/>
              </a:rPr>
              <a:t/>
            </a:r>
            <a:br>
              <a:rPr lang="hu-HU" dirty="0" smtClean="0">
                <a:effectLst/>
                <a:latin typeface="Verdana"/>
                <a:ea typeface="Times New Roman"/>
                <a:cs typeface="Times New Roman"/>
              </a:rPr>
            </a:br>
            <a:r>
              <a:rPr lang="hu-HU" sz="1800" b="1" dirty="0" smtClean="0">
                <a:solidFill>
                  <a:srgbClr val="05ACFF"/>
                </a:solidFill>
                <a:effectLst/>
                <a:latin typeface="Verdana"/>
                <a:ea typeface="Times New Roman"/>
                <a:cs typeface="Times New Roman"/>
              </a:rPr>
              <a:t>Helyi esélyegyenlőségi programok felülvizsgálata </a:t>
            </a:r>
            <a:r>
              <a:rPr lang="hu-HU" dirty="0"/>
              <a:t> </a:t>
            </a:r>
            <a:br>
              <a:rPr lang="hu-HU" dirty="0"/>
            </a:br>
            <a:r>
              <a:rPr lang="hu-HU" dirty="0" smtClean="0">
                <a:effectLst/>
              </a:rPr>
              <a:t/>
            </a:r>
            <a:br>
              <a:rPr lang="hu-HU" dirty="0" smtClean="0">
                <a:effectLst/>
              </a:rPr>
            </a:br>
            <a:r>
              <a:rPr lang="hu-HU" dirty="0"/>
              <a:t>			</a:t>
            </a:r>
            <a:br>
              <a:rPr lang="hu-HU" dirty="0"/>
            </a:br>
            <a:r>
              <a:rPr lang="hu-HU" dirty="0"/>
              <a:t> </a:t>
            </a:r>
            <a:br>
              <a:rPr lang="hu-HU" dirty="0"/>
            </a:b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95536" y="188640"/>
            <a:ext cx="8229600" cy="5760640"/>
          </a:xfrm>
        </p:spPr>
        <p:txBody>
          <a:bodyPr>
            <a:normAutofit lnSpcReduction="10000"/>
          </a:bodyPr>
          <a:lstStyle/>
          <a:p>
            <a:pPr marL="0" lvl="0" indent="0" algn="ctr">
              <a:buNone/>
            </a:pPr>
            <a:r>
              <a:rPr lang="hu-HU" sz="1800" b="1" dirty="0" smtClean="0">
                <a:solidFill>
                  <a:srgbClr val="FF0000"/>
                </a:solidFill>
              </a:rPr>
              <a:t>A felülvizsgálat folyamata</a:t>
            </a:r>
          </a:p>
          <a:p>
            <a:pPr marL="0" lvl="0" indent="0" algn="ctr">
              <a:buNone/>
            </a:pPr>
            <a:r>
              <a:rPr lang="hu-HU" sz="1800" b="1" dirty="0" smtClean="0">
                <a:solidFill>
                  <a:srgbClr val="FF0000"/>
                </a:solidFill>
              </a:rPr>
              <a:t>Részletes útmutató 1.</a:t>
            </a:r>
            <a:endParaRPr lang="hu-H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hu-HU" sz="1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hu-HU" sz="1800" dirty="0" smtClean="0"/>
          </a:p>
          <a:p>
            <a:pPr lvl="0"/>
            <a:r>
              <a:rPr lang="hu-HU" sz="1800" dirty="0" smtClean="0"/>
              <a:t>A </a:t>
            </a:r>
            <a:r>
              <a:rPr lang="hu-HU" sz="1800" dirty="0"/>
              <a:t>helyzetelemzés felülvizsgálata: adatok frissítése, adathiányok pótlása, lehetőleg 2014-ig.</a:t>
            </a:r>
          </a:p>
          <a:p>
            <a:pPr lvl="0"/>
            <a:r>
              <a:rPr lang="hu-HU" sz="1800" dirty="0"/>
              <a:t>Az adatok elemzéséhez kapcsolódóan következtetések levonása, a települési adatok és a 2011-es népszámlálás vonatkozó eredményeinek összehasonlítása.</a:t>
            </a:r>
          </a:p>
          <a:p>
            <a:pPr lvl="0"/>
            <a:r>
              <a:rPr lang="hu-HU" sz="1800" dirty="0"/>
              <a:t>Beazonosított problémák felülvizsgálata: a korábban beazonosított probléma aktualitásának vizsgálata, korábban nem azonosított probléma beazonosítása.</a:t>
            </a:r>
          </a:p>
          <a:p>
            <a:pPr lvl="0"/>
            <a:r>
              <a:rPr lang="hu-HU" sz="1800" dirty="0"/>
              <a:t>A felülvizsgált problémáknak megfelelően a fejlesztési lehetőségek megfogalmazása.</a:t>
            </a:r>
          </a:p>
          <a:p>
            <a:pPr lvl="0"/>
            <a:r>
              <a:rPr lang="hu-HU" sz="1800" dirty="0"/>
              <a:t>Az intézkedések felülvizsgálata: A felülvizsgálat időszakában tervezett intézkedések megvalósulásának vizsgálata történik, amely arra vonatkozik, hogy sikerült-e megvalósítani az adott intézkedést, ha igen, hogyan, ha nem, miért. Ehhez ajánlható a szoftverből letölthető nyomon követési sablon. Ha a segédletet az önkormányzat felhasználja, akkor kérjük a kitöltött dokumentum feltöltését a szoftver dokumentumai közé. A nyomon követés értékelése nem feladata a mentorhálózatnak, a sablont csak segítségül nyújtjuk az önkormányzatoknak. </a:t>
            </a:r>
          </a:p>
          <a:p>
            <a:pPr lvl="0"/>
            <a:r>
              <a:rPr lang="hu-HU" sz="1800" dirty="0"/>
              <a:t>A HEP Fórum működésének felülvizsgálata, korrekciója.</a:t>
            </a:r>
          </a:p>
          <a:p>
            <a:endParaRPr lang="hu-HU" sz="1800" dirty="0"/>
          </a:p>
        </p:txBody>
      </p:sp>
      <p:pic>
        <p:nvPicPr>
          <p:cNvPr id="1026" name="Picture 2" descr="TKKI logo rg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1960" y="5805264"/>
            <a:ext cx="804862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HEP logo rg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312" y="6021288"/>
            <a:ext cx="1412875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9123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1485</TotalTime>
  <Words>732</Words>
  <Application>Microsoft Office PowerPoint</Application>
  <PresentationFormat>Diavetítés a képernyőre (4:3 oldalarány)</PresentationFormat>
  <Paragraphs>117</Paragraphs>
  <Slides>10</Slides>
  <Notes>10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10</vt:i4>
      </vt:variant>
    </vt:vector>
  </HeadingPairs>
  <TitlesOfParts>
    <vt:vector size="11" baseType="lpstr">
      <vt:lpstr>Office-téma</vt:lpstr>
      <vt:lpstr>        Helyi esélyegyenlőségi programok felülvizsgálata          </vt:lpstr>
      <vt:lpstr>        Helyi esélyegyenlőségi programok felülvizsgálata          </vt:lpstr>
      <vt:lpstr>        Helyi esélyegyenlőségi programok felülvizsgálata          </vt:lpstr>
      <vt:lpstr>        Helyi esélyegyenlőségi programok felülvizsgálata          </vt:lpstr>
      <vt:lpstr>        Helyi esélyegyenlőségi programok felülvizsgálata          </vt:lpstr>
      <vt:lpstr>        Helyi esélyegyenlőségi programok felülvizsgálata          </vt:lpstr>
      <vt:lpstr>        Helyi esélyegyenlőségi programok felülvizsgálata          </vt:lpstr>
      <vt:lpstr>        Helyi esélyegyenlőségi programok felülvizsgálata          </vt:lpstr>
      <vt:lpstr>        Helyi esélyegyenlőségi programok felülvizsgálata          </vt:lpstr>
      <vt:lpstr>        Helyi esélyegyenlőségi programok felülvizsgálata         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Somogyi Antal</dc:creator>
  <cp:lastModifiedBy>Filebics Magdolna</cp:lastModifiedBy>
  <cp:revision>13</cp:revision>
  <dcterms:created xsi:type="dcterms:W3CDTF">2015-05-19T12:55:26Z</dcterms:created>
  <dcterms:modified xsi:type="dcterms:W3CDTF">2015-06-03T12:52:23Z</dcterms:modified>
</cp:coreProperties>
</file>