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napToObjects="1"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071546"/>
            <a:ext cx="7386044" cy="3786214"/>
          </a:xfrm>
        </p:spPr>
        <p:txBody>
          <a:bodyPr/>
          <a:lstStyle/>
          <a:p>
            <a:pPr algn="ctr"/>
            <a:r>
              <a:rPr lang="hu-HU" sz="2000" dirty="0" smtClean="0"/>
              <a:t>„Területi együttműködést segítő programok kialakítása az önkormányzatoknál a konvergencia régióban”</a:t>
            </a:r>
            <a:br>
              <a:rPr lang="hu-HU" sz="2000" dirty="0" smtClean="0"/>
            </a:br>
            <a:r>
              <a:rPr lang="hu-HU" sz="2000" dirty="0" smtClean="0"/>
              <a:t>ÁROP - 1.A.3. - 2014</a:t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Marcali város önkormányzata</a:t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„esélyt mindenkinek”</a:t>
            </a:r>
            <a:br>
              <a:rPr lang="hu-HU" sz="2000" dirty="0" smtClean="0"/>
            </a:br>
            <a:r>
              <a:rPr lang="hu-HU" sz="2000" dirty="0" smtClean="0"/>
              <a:t>szakmai program</a:t>
            </a:r>
            <a:br>
              <a:rPr lang="hu-HU" sz="2000" dirty="0" smtClean="0"/>
            </a:b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Marcali, 2015.05.08.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xmlns="" val="116977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8053101" cy="93610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sz="2200" dirty="0" smtClean="0"/>
              <a:t>A Marcali Járási Felzárkózási Kerekasztal   üléseinek témái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7989" y="1285860"/>
            <a:ext cx="8229600" cy="507209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hu-HU" sz="5000" dirty="0" smtClean="0"/>
              <a:t>1</a:t>
            </a:r>
            <a:r>
              <a:rPr lang="hu-HU" sz="7200" dirty="0" smtClean="0"/>
              <a:t>. Május 18. 13 óra</a:t>
            </a:r>
          </a:p>
          <a:p>
            <a:pPr>
              <a:buNone/>
            </a:pPr>
            <a:r>
              <a:rPr lang="hu-HU" sz="7200" dirty="0" smtClean="0"/>
              <a:t>    Alakuló ülés </a:t>
            </a:r>
          </a:p>
          <a:p>
            <a:pPr>
              <a:buNone/>
            </a:pPr>
            <a:r>
              <a:rPr lang="hu-HU" sz="7200" dirty="0" smtClean="0"/>
              <a:t>2. Június 2. 14. óra</a:t>
            </a:r>
          </a:p>
          <a:p>
            <a:pPr>
              <a:buNone/>
            </a:pPr>
            <a:r>
              <a:rPr lang="hu-HU" sz="7200" dirty="0" smtClean="0"/>
              <a:t>    A helyi esélyegyenlőségi programok felülvizsgálata</a:t>
            </a:r>
          </a:p>
          <a:p>
            <a:pPr lvl="0">
              <a:buNone/>
            </a:pPr>
            <a:r>
              <a:rPr lang="hu-HU" sz="7200" dirty="0" smtClean="0"/>
              <a:t>3. Június 16. 14 óra</a:t>
            </a:r>
          </a:p>
          <a:p>
            <a:pPr>
              <a:buNone/>
            </a:pPr>
            <a:r>
              <a:rPr lang="hu-HU" sz="7200" dirty="0" smtClean="0"/>
              <a:t>   Jellemző esélyegyenlőségi problémák a </a:t>
            </a:r>
            <a:r>
              <a:rPr lang="hu-HU" sz="7200" dirty="0" err="1" smtClean="0"/>
              <a:t>HEP-ekben</a:t>
            </a:r>
            <a:r>
              <a:rPr lang="hu-HU" sz="7200" dirty="0" smtClean="0"/>
              <a:t>, </a:t>
            </a:r>
            <a:r>
              <a:rPr lang="hu-HU" sz="7200" dirty="0" err="1" smtClean="0"/>
              <a:t>a</a:t>
            </a:r>
            <a:r>
              <a:rPr lang="hu-HU" sz="7200" dirty="0" smtClean="0"/>
              <a:t> 2011-es Népszámlálás trendjei (munkacsoportok tagjai)</a:t>
            </a:r>
          </a:p>
          <a:p>
            <a:pPr lvl="0">
              <a:buNone/>
            </a:pPr>
            <a:r>
              <a:rPr lang="hu-HU" sz="7200" dirty="0" smtClean="0"/>
              <a:t>4. Július 2. 10 óra</a:t>
            </a:r>
          </a:p>
          <a:p>
            <a:pPr>
              <a:buNone/>
            </a:pPr>
            <a:r>
              <a:rPr lang="hu-HU" sz="7200" dirty="0" smtClean="0"/>
              <a:t>     A  helyi esélyegyenlőségi programokban szereplő csoportok  társadalmi hátrányainak dimenziói (szakmai konferencia) </a:t>
            </a:r>
          </a:p>
          <a:p>
            <a:pPr>
              <a:buNone/>
            </a:pPr>
            <a:r>
              <a:rPr lang="hu-HU" sz="7200" dirty="0" smtClean="0"/>
              <a:t>5.  Augusztus 4.  14 óra</a:t>
            </a:r>
          </a:p>
          <a:p>
            <a:pPr>
              <a:buNone/>
            </a:pPr>
            <a:r>
              <a:rPr lang="hu-HU" sz="7200" dirty="0" smtClean="0"/>
              <a:t>    Jó gyakorlatok a romák/cigányok társadalmi integrációjában</a:t>
            </a:r>
          </a:p>
          <a:p>
            <a:pPr lvl="0">
              <a:buNone/>
            </a:pPr>
            <a:r>
              <a:rPr lang="hu-HU" sz="7200" dirty="0" smtClean="0"/>
              <a:t>6.  Augusztus 25. 14 óra</a:t>
            </a:r>
          </a:p>
          <a:p>
            <a:pPr>
              <a:buNone/>
            </a:pPr>
            <a:r>
              <a:rPr lang="hu-HU" sz="7200" dirty="0" smtClean="0"/>
              <a:t>    Tolerancia Körei:  Filmvetítéssel összekötött beszélgetés</a:t>
            </a:r>
            <a:r>
              <a:rPr lang="hu-HU" sz="7200" b="1" dirty="0" smtClean="0"/>
              <a:t>  </a:t>
            </a:r>
            <a:endParaRPr lang="hu-HU" sz="7200" dirty="0" smtClean="0"/>
          </a:p>
          <a:p>
            <a:pPr>
              <a:buNone/>
            </a:pPr>
            <a:r>
              <a:rPr lang="hu-HU" sz="7200" dirty="0" smtClean="0"/>
              <a:t>     Párbeszéd, tolerancia, bizalom, megértés, konfliktuskezelés csoportközi szinten. </a:t>
            </a:r>
          </a:p>
          <a:p>
            <a:pPr lvl="0">
              <a:buNone/>
            </a:pPr>
            <a:r>
              <a:rPr lang="hu-HU" sz="7200" dirty="0" smtClean="0"/>
              <a:t>7. Szeptember 22. 14 óra</a:t>
            </a:r>
          </a:p>
          <a:p>
            <a:pPr>
              <a:buNone/>
            </a:pPr>
            <a:r>
              <a:rPr lang="hu-HU" sz="7200" dirty="0" smtClean="0"/>
              <a:t>    Záró kerekasztal:  A Marcali Járási „Esélyteremtő - programterv” elfogadása, aláírása</a:t>
            </a:r>
          </a:p>
          <a:p>
            <a:pPr>
              <a:buNone/>
            </a:pPr>
            <a:r>
              <a:rPr lang="hu-HU" sz="7200" dirty="0" smtClean="0"/>
              <a:t> </a:t>
            </a:r>
          </a:p>
          <a:p>
            <a:pPr>
              <a:buNone/>
            </a:pPr>
            <a:r>
              <a:rPr lang="hu-HU" sz="5000" dirty="0" smtClean="0"/>
              <a:t> </a:t>
            </a:r>
          </a:p>
          <a:p>
            <a:pPr lvl="0">
              <a:buNone/>
            </a:pPr>
            <a:endParaRPr lang="hu-HU" sz="2000" dirty="0" smtClean="0"/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endParaRPr lang="hu-HU" sz="2000" dirty="0" smtClean="0"/>
          </a:p>
          <a:p>
            <a:pPr>
              <a:buNone/>
            </a:pPr>
            <a:endParaRPr lang="hu-H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528920" cy="3302108"/>
          </a:xfrm>
        </p:spPr>
        <p:txBody>
          <a:bodyPr/>
          <a:lstStyle/>
          <a:p>
            <a:r>
              <a:rPr lang="hu-HU" sz="3200" dirty="0" smtClean="0"/>
              <a:t>KÖSZÖNÖM A Megtisztelő</a:t>
            </a:r>
            <a:br>
              <a:rPr lang="hu-HU" sz="3200" dirty="0" smtClean="0"/>
            </a:br>
            <a:r>
              <a:rPr lang="hu-HU" sz="3200" dirty="0" smtClean="0"/>
              <a:t> </a:t>
            </a:r>
            <a:r>
              <a:rPr lang="hu-HU" sz="3200" dirty="0" err="1" smtClean="0"/>
              <a:t>FIGYELMüket</a:t>
            </a:r>
            <a:r>
              <a:rPr lang="hu-HU" sz="3200" dirty="0" smtClean="0"/>
              <a:t> !</a:t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3200" dirty="0" smtClean="0"/>
              <a:t/>
            </a:r>
            <a:br>
              <a:rPr lang="hu-HU" sz="3200" dirty="0" smtClean="0"/>
            </a:br>
            <a:r>
              <a:rPr lang="hu-HU" sz="2000" dirty="0" err="1" smtClean="0"/>
              <a:t>Filebics</a:t>
            </a:r>
            <a:r>
              <a:rPr lang="hu-HU" sz="2000" dirty="0" smtClean="0"/>
              <a:t> </a:t>
            </a:r>
            <a:r>
              <a:rPr lang="hu-HU" sz="2000" dirty="0" err="1" smtClean="0"/>
              <a:t>magdolna</a:t>
            </a: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xmlns="" val="376552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8238811" cy="936104"/>
          </a:xfrm>
        </p:spPr>
        <p:txBody>
          <a:bodyPr>
            <a:normAutofit fontScale="90000"/>
          </a:bodyPr>
          <a:lstStyle/>
          <a:p>
            <a:r>
              <a:rPr lang="hu-HU" sz="2200" dirty="0" smtClean="0"/>
              <a:t/>
            </a:r>
            <a:br>
              <a:rPr lang="hu-HU" sz="2200" dirty="0" smtClean="0"/>
            </a:br>
            <a:r>
              <a:rPr lang="hu-HU" sz="2200" dirty="0" smtClean="0"/>
              <a:t>Előzmények – </a:t>
            </a:r>
            <a:r>
              <a:rPr lang="hu-HU" sz="2200" dirty="0" smtClean="0">
                <a:latin typeface="Verdana" pitchFamily="34" charset="0"/>
                <a:cs typeface="Arial" charset="0"/>
              </a:rPr>
              <a:t>Az egyenlő bánásmódról és az esélyegyenlőség előmozdításáról szóló 2003. évi CXXV. törvény  31. §</a:t>
            </a:r>
            <a:r>
              <a:rPr lang="hu-HU" dirty="0" smtClean="0">
                <a:latin typeface="Verdana" pitchFamily="34" charset="0"/>
                <a:cs typeface="Arial" charset="0"/>
              </a:rPr>
              <a:t/>
            </a:r>
            <a:br>
              <a:rPr lang="hu-HU" dirty="0" smtClean="0">
                <a:latin typeface="Verdana" pitchFamily="34" charset="0"/>
                <a:cs typeface="Arial" charset="0"/>
              </a:rPr>
            </a:b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71550" lvl="1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endParaRPr lang="hu-HU" sz="1400" dirty="0">
              <a:latin typeface="+mn-lt"/>
              <a:cs typeface="Arial" charset="0"/>
            </a:endParaRPr>
          </a:p>
          <a:p>
            <a:pPr marL="971550" lvl="1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r>
              <a:rPr lang="hu-HU" sz="2000" dirty="0" smtClean="0">
                <a:latin typeface="+mn-lt"/>
                <a:cs typeface="Arial" charset="0"/>
              </a:rPr>
              <a:t>(1)  A települési önkormányzat </a:t>
            </a:r>
            <a:r>
              <a:rPr lang="hu-HU" sz="2000" b="1" dirty="0" smtClean="0">
                <a:latin typeface="+mn-lt"/>
                <a:cs typeface="Arial" charset="0"/>
              </a:rPr>
              <a:t>öt évre</a:t>
            </a:r>
            <a:r>
              <a:rPr lang="hu-HU" sz="2000" dirty="0" smtClean="0">
                <a:latin typeface="+mn-lt"/>
                <a:cs typeface="Arial" charset="0"/>
              </a:rPr>
              <a:t> szóló esélyegyenlőségi </a:t>
            </a:r>
          </a:p>
          <a:p>
            <a:pPr marL="971550" lvl="1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r>
              <a:rPr lang="hu-HU" sz="2000" dirty="0" smtClean="0">
                <a:latin typeface="+mn-lt"/>
                <a:cs typeface="Arial" charset="0"/>
              </a:rPr>
              <a:t>       programot fogad el.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r>
              <a:rPr lang="hu-HU" sz="2000" dirty="0" smtClean="0">
                <a:latin typeface="+mn-lt"/>
                <a:cs typeface="Arial" charset="0"/>
              </a:rPr>
              <a:t>       (2)  Helyzetelemzés: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</a:pPr>
            <a:r>
              <a:rPr lang="hu-HU" sz="2000" b="1" dirty="0" smtClean="0">
                <a:latin typeface="+mn-lt"/>
                <a:cs typeface="Arial" charset="0"/>
              </a:rPr>
              <a:t>Célcsoportok</a:t>
            </a:r>
            <a:r>
              <a:rPr lang="hu-HU" sz="2000" dirty="0" smtClean="0">
                <a:latin typeface="+mn-lt"/>
                <a:cs typeface="Arial" charset="0"/>
              </a:rPr>
              <a:t>: nők, mélyszegénységben élők, romák, fogyatékkal 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r>
              <a:rPr lang="hu-HU" sz="2000" dirty="0" smtClean="0">
                <a:latin typeface="+mn-lt"/>
                <a:cs typeface="Arial" charset="0"/>
              </a:rPr>
              <a:t>       élő személyek, gyermekek , idősek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</a:pPr>
            <a:r>
              <a:rPr lang="hu-HU" sz="2000" b="1" dirty="0" smtClean="0">
                <a:latin typeface="+mn-lt"/>
                <a:cs typeface="Arial" charset="0"/>
              </a:rPr>
              <a:t>Területek:</a:t>
            </a:r>
            <a:r>
              <a:rPr lang="hu-HU" sz="2000" dirty="0" smtClean="0">
                <a:latin typeface="+mn-lt"/>
                <a:cs typeface="Arial" charset="0"/>
              </a:rPr>
              <a:t> oktatási, lakhatási, foglalkoztatási, egészségügyi és 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None/>
            </a:pPr>
            <a:r>
              <a:rPr lang="hu-HU" sz="2000" dirty="0" smtClean="0">
                <a:latin typeface="+mn-lt"/>
                <a:cs typeface="Arial" charset="0"/>
              </a:rPr>
              <a:t>         szociális   helyzet 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</a:pPr>
            <a:r>
              <a:rPr lang="hu-HU" sz="2000" b="1" dirty="0" smtClean="0">
                <a:latin typeface="+mn-lt"/>
                <a:cs typeface="Arial" charset="0"/>
              </a:rPr>
              <a:t>Intézkedési terv</a:t>
            </a:r>
            <a:r>
              <a:rPr lang="hu-HU" sz="2000" dirty="0" smtClean="0">
                <a:latin typeface="+mn-lt"/>
                <a:cs typeface="Arial" charset="0"/>
              </a:rPr>
              <a:t>: a feltárt problémák komplex kezelése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hu-HU" sz="2000" dirty="0" smtClean="0">
                <a:latin typeface="+mn-lt"/>
                <a:cs typeface="Arial" charset="0"/>
              </a:rPr>
              <a:t>Nemzetiségi önkormányzatok véleménye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hu-HU" sz="2000" dirty="0" smtClean="0">
                <a:latin typeface="+mn-lt"/>
                <a:cs typeface="Arial" charset="0"/>
              </a:rPr>
              <a:t>Egyéb koncepciók, integrált településfejlesztési stratégia, </a:t>
            </a: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endParaRPr lang="hu-HU" sz="2000" dirty="0" smtClean="0">
              <a:latin typeface="+mn-lt"/>
              <a:cs typeface="Arial" charset="0"/>
            </a:endParaRPr>
          </a:p>
          <a:p>
            <a:pPr marL="514350" indent="-514350" defTabSz="449263">
              <a:lnSpc>
                <a:spcPct val="8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hu-HU" sz="2000" dirty="0" err="1" smtClean="0">
                <a:latin typeface="+mn-lt"/>
                <a:cs typeface="Arial" charset="0"/>
              </a:rPr>
              <a:t>antiszegregációs</a:t>
            </a:r>
            <a:r>
              <a:rPr lang="hu-HU" sz="2000" dirty="0" smtClean="0">
                <a:latin typeface="+mn-lt"/>
                <a:cs typeface="Arial" charset="0"/>
              </a:rPr>
              <a:t> célkitűzések (ha releváns) összhangja</a:t>
            </a:r>
          </a:p>
          <a:p>
            <a:pPr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39759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7981663" cy="936104"/>
          </a:xfrm>
        </p:spPr>
        <p:txBody>
          <a:bodyPr>
            <a:noAutofit/>
          </a:bodyPr>
          <a:lstStyle/>
          <a:p>
            <a:r>
              <a:rPr lang="hu-HU" sz="2000" dirty="0" smtClean="0">
                <a:latin typeface="Verdana" pitchFamily="34" charset="0"/>
              </a:rPr>
              <a:t>Az egyenlő bánásmódról és az esélyegyenlőség előmozdításáról szóló 2003. évi CXXV. törvény (</a:t>
            </a:r>
            <a:r>
              <a:rPr lang="hu-HU" sz="2000" dirty="0" err="1" smtClean="0">
                <a:latin typeface="Verdana" pitchFamily="34" charset="0"/>
              </a:rPr>
              <a:t>Ebktv</a:t>
            </a:r>
            <a:r>
              <a:rPr lang="hu-HU" sz="2000" dirty="0" smtClean="0">
                <a:latin typeface="Verdana" pitchFamily="34" charset="0"/>
              </a:rPr>
              <a:t>.) 31. §</a:t>
            </a: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hu-HU" sz="2200" dirty="0" smtClean="0">
                <a:latin typeface="Verdana" pitchFamily="34" charset="0"/>
              </a:rPr>
              <a:t>(3)</a:t>
            </a:r>
            <a:r>
              <a:rPr lang="hu-HU" sz="2200" dirty="0" smtClean="0"/>
              <a:t> </a:t>
            </a:r>
            <a:r>
              <a:rPr lang="hu-HU" sz="2200" b="1" dirty="0" smtClean="0">
                <a:latin typeface="Verdana" pitchFamily="34" charset="0"/>
              </a:rPr>
              <a:t>Kiemelt figyelmet</a:t>
            </a:r>
            <a:r>
              <a:rPr lang="hu-HU" sz="2200" dirty="0" smtClean="0">
                <a:latin typeface="Verdana" pitchFamily="34" charset="0"/>
              </a:rPr>
              <a:t> kell fordítani az intézkedések során:</a:t>
            </a:r>
          </a:p>
          <a:p>
            <a:r>
              <a:rPr lang="hu-HU" sz="2200" dirty="0" smtClean="0">
                <a:latin typeface="Verdana" pitchFamily="34" charset="0"/>
              </a:rPr>
              <a:t>a) </a:t>
            </a:r>
            <a:r>
              <a:rPr lang="hu-HU" sz="2200" dirty="0" smtClean="0"/>
              <a:t>az </a:t>
            </a:r>
            <a:r>
              <a:rPr lang="hu-HU" sz="2200" dirty="0" smtClean="0">
                <a:latin typeface="Verdana" pitchFamily="34" charset="0"/>
              </a:rPr>
              <a:t>egyenlő bánásmód, az esélyegyenlőség és a társadalmi felzárkózás követelményének érvényesülésére</a:t>
            </a:r>
          </a:p>
          <a:p>
            <a:r>
              <a:rPr lang="hu-HU" sz="2200" dirty="0" smtClean="0">
                <a:latin typeface="Verdana" pitchFamily="34" charset="0"/>
              </a:rPr>
              <a:t>b) oktatás, képzés: jogellenes elkülönítés megelőzésére, egyenlő esélyű hozzáférés biztosítására </a:t>
            </a:r>
          </a:p>
          <a:p>
            <a:r>
              <a:rPr lang="hu-HU" sz="2200" dirty="0" smtClean="0">
                <a:latin typeface="Verdana" pitchFamily="34" charset="0"/>
              </a:rPr>
              <a:t>c) közszolgáltatások, egészségügyi szolgáltatásokhoz az egyenlő esélyű hozzáférés biztosítására </a:t>
            </a:r>
          </a:p>
          <a:p>
            <a:r>
              <a:rPr lang="hu-HU" sz="2200" dirty="0" smtClean="0">
                <a:latin typeface="Verdana" pitchFamily="34" charset="0"/>
              </a:rPr>
              <a:t>d) </a:t>
            </a:r>
            <a:r>
              <a:rPr lang="hu-HU" sz="2200" dirty="0" smtClean="0"/>
              <a:t>h</a:t>
            </a:r>
            <a:r>
              <a:rPr lang="hu-HU" sz="2200" dirty="0" smtClean="0">
                <a:latin typeface="Verdana" pitchFamily="34" charset="0"/>
              </a:rPr>
              <a:t>átrányos helyzetűek munkaerő – piaci hátrányainak csökkentésére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7981663" cy="1169798"/>
          </a:xfrm>
        </p:spPr>
        <p:txBody>
          <a:bodyPr>
            <a:noAutofit/>
          </a:bodyPr>
          <a:lstStyle/>
          <a:p>
            <a:r>
              <a:rPr lang="hu-HU" sz="2000" dirty="0" smtClean="0">
                <a:latin typeface="Verdana" pitchFamily="34" charset="0"/>
              </a:rPr>
              <a:t>Az egyenlő bánásmódról és az esélyegyenlőség előmozdításáról szóló 2003. évi CXXV. törvény (</a:t>
            </a:r>
            <a:r>
              <a:rPr lang="hu-HU" sz="2000" dirty="0" err="1" smtClean="0">
                <a:latin typeface="Verdana" pitchFamily="34" charset="0"/>
              </a:rPr>
              <a:t>Ebktv</a:t>
            </a:r>
            <a:r>
              <a:rPr lang="hu-HU" sz="2000" dirty="0" smtClean="0">
                <a:latin typeface="Verdana" pitchFamily="34" charset="0"/>
              </a:rPr>
              <a:t>.) 31. §</a:t>
            </a:r>
            <a:r>
              <a:rPr lang="hu-HU" sz="2000" dirty="0" smtClean="0">
                <a:latin typeface="Verdana" pitchFamily="34" charset="0"/>
                <a:cs typeface="Arial" charset="0"/>
              </a:rPr>
              <a:t/>
            </a:r>
            <a:br>
              <a:rPr lang="hu-HU" sz="2000" dirty="0" smtClean="0">
                <a:latin typeface="Verdana" pitchFamily="34" charset="0"/>
                <a:cs typeface="Arial" charset="0"/>
              </a:rPr>
            </a:b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defTabSz="449263"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r>
              <a:rPr lang="hu-HU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(4) Az időarányos megvalósulást 2 évente felül kell vizsgálni, módosítani.</a:t>
            </a:r>
          </a:p>
          <a:p>
            <a:pPr defTabSz="449263"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endParaRPr lang="hu-HU" dirty="0" smtClean="0">
              <a:solidFill>
                <a:srgbClr val="000000"/>
              </a:solidFill>
              <a:latin typeface="Verdana" pitchFamily="34" charset="0"/>
              <a:cs typeface="Arial" charset="0"/>
            </a:endParaRPr>
          </a:p>
          <a:p>
            <a:pPr defTabSz="449263"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r>
              <a:rPr lang="hu-HU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(5) A települési önkormányzati köztisztviselők vagy közalkalmazottak készítik el. Képzés, elkészítés, felülvizsgálat – mentorok segítik (kormány rendeletben kijelölt szerv 321/2011 (XII.27.)</a:t>
            </a:r>
          </a:p>
          <a:p>
            <a:pPr defTabSz="449263"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endParaRPr lang="hu-HU" dirty="0" smtClean="0">
              <a:solidFill>
                <a:srgbClr val="000000"/>
              </a:solidFill>
              <a:latin typeface="Verdana" pitchFamily="34" charset="0"/>
              <a:cs typeface="Arial" charset="0"/>
            </a:endParaRPr>
          </a:p>
          <a:p>
            <a:pPr defTabSz="449263"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r>
              <a:rPr lang="hu-HU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(6) </a:t>
            </a:r>
            <a:r>
              <a:rPr lang="hu-HU" b="1" i="1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Hatályos helyi esélyegyenlőségi program szükséges ahhoz, hogy a települési önkormányzat egyedi döntés alapján nyújtott, pályázati úton odaítélt támogatásban részesüljön (államháztartási alrendszerből, európai uniós forrásból, nemzetközi megállapodás alapján finanszírozott egyéb programok, források).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8053101" cy="1169798"/>
          </a:xfrm>
        </p:spPr>
        <p:txBody>
          <a:bodyPr>
            <a:noAutofit/>
          </a:bodyPr>
          <a:lstStyle/>
          <a:p>
            <a:r>
              <a:rPr lang="hu-HU" sz="2000" dirty="0" smtClean="0">
                <a:latin typeface="Verdana" pitchFamily="34" charset="0"/>
              </a:rPr>
              <a:t>Az egyenlő bánásmódról és az esélyegyenlőség előmozdításáról szóló 2003. évi CXXV. törvény (</a:t>
            </a:r>
            <a:r>
              <a:rPr lang="hu-HU" sz="2000" dirty="0" err="1" smtClean="0">
                <a:latin typeface="Verdana" pitchFamily="34" charset="0"/>
              </a:rPr>
              <a:t>Ebktv</a:t>
            </a:r>
            <a:r>
              <a:rPr lang="hu-HU" sz="2000" dirty="0" smtClean="0">
                <a:latin typeface="Verdana" pitchFamily="34" charset="0"/>
              </a:rPr>
              <a:t>.) 31. §</a:t>
            </a:r>
            <a:r>
              <a:rPr lang="hu-HU" sz="2000" dirty="0" smtClean="0">
                <a:latin typeface="Verdana" pitchFamily="34" charset="0"/>
                <a:cs typeface="Arial" charset="0"/>
              </a:rPr>
              <a:t/>
            </a:r>
            <a:br>
              <a:rPr lang="hu-HU" sz="2000" dirty="0" smtClean="0">
                <a:latin typeface="Verdana" pitchFamily="34" charset="0"/>
                <a:cs typeface="Arial" charset="0"/>
              </a:rPr>
            </a:b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sz="2000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(7) Települési önkormányzatok jogi személyiséggel rendelkező társulása esetében a társulást alkotó települési önkormányzatok mindegyike az e törvény rendelkezéseinek megfelelő, hatályos helyi esélyegyenlőségi programmal kell, hogy rendelkezzen.</a:t>
            </a:r>
          </a:p>
          <a:p>
            <a:pPr>
              <a:buNone/>
            </a:pPr>
            <a:endParaRPr lang="hu-HU" sz="2000" dirty="0" smtClean="0">
              <a:solidFill>
                <a:srgbClr val="000000"/>
              </a:solidFill>
              <a:latin typeface="Verdana" pitchFamily="34" charset="0"/>
              <a:cs typeface="Arial" charset="0"/>
            </a:endParaRPr>
          </a:p>
          <a:p>
            <a:r>
              <a:rPr lang="hu-HU" sz="2000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 </a:t>
            </a:r>
            <a:r>
              <a:rPr lang="hu-HU" sz="2000" dirty="0" smtClean="0">
                <a:latin typeface="Verdana" pitchFamily="34" charset="0"/>
              </a:rPr>
              <a:t>A 31. § (6) és (7) bekezdését 2013. július 1-jét követően kell alkalmazni (pályázatok). </a:t>
            </a:r>
          </a:p>
          <a:p>
            <a:pPr>
              <a:buNone/>
            </a:pPr>
            <a:endParaRPr lang="hu-HU" sz="2000" dirty="0" smtClean="0">
              <a:solidFill>
                <a:srgbClr val="000000"/>
              </a:solidFill>
              <a:latin typeface="Verdana" pitchFamily="34" charset="0"/>
              <a:cs typeface="Arial" charset="0"/>
            </a:endParaRPr>
          </a:p>
          <a:p>
            <a:pPr>
              <a:buNone/>
            </a:pPr>
            <a:r>
              <a:rPr lang="hu-HU" sz="2000" dirty="0" smtClean="0"/>
              <a:t>Részletes szabályozás:</a:t>
            </a:r>
          </a:p>
          <a:p>
            <a:r>
              <a:rPr lang="hu-HU" sz="2000" b="1" dirty="0" smtClean="0">
                <a:solidFill>
                  <a:srgbClr val="000000"/>
                </a:solidFill>
                <a:latin typeface="Verdana" pitchFamily="34" charset="0"/>
                <a:cs typeface="Arial" charset="0"/>
              </a:rPr>
              <a:t> 321/2011. (XII. 27.) Korm. Rendelet</a:t>
            </a:r>
          </a:p>
          <a:p>
            <a:r>
              <a:rPr lang="hu-HU" sz="2000" b="1" dirty="0" smtClean="0"/>
              <a:t>A helyi esélyegyenlőségi program felülvizsgálata (6.§)</a:t>
            </a:r>
          </a:p>
          <a:p>
            <a:r>
              <a:rPr lang="hu-HU" sz="2000" b="1" dirty="0" smtClean="0"/>
              <a:t>2/2012. (VI.1.) EMMI rendelet</a:t>
            </a:r>
            <a:endParaRPr lang="hu-H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8238811" cy="93610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/>
            </a:r>
            <a:br>
              <a:rPr lang="hu-HU" dirty="0" smtClean="0"/>
            </a:br>
            <a:r>
              <a:rPr lang="hu-HU" sz="2200" dirty="0" smtClean="0"/>
              <a:t>A Projekt célja – illeszkedés a pályázati útmutató</a:t>
            </a:r>
            <a:br>
              <a:rPr lang="hu-HU" sz="2200" dirty="0" smtClean="0"/>
            </a:br>
            <a:r>
              <a:rPr lang="hu-HU" sz="2200" dirty="0" smtClean="0"/>
              <a:t> A. 1. pontjában leírt célokhoz 1.</a:t>
            </a:r>
            <a:br>
              <a:rPr lang="hu-HU" sz="2200" dirty="0" smtClean="0"/>
            </a:br>
            <a:endParaRPr lang="hu-HU" sz="2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u-HU" sz="2200" b="1" dirty="0" smtClean="0"/>
              <a:t>A társadalmi felzárkózás, az esélyegyenlőség növelése érdekében:</a:t>
            </a:r>
          </a:p>
          <a:p>
            <a:r>
              <a:rPr lang="hu-HU" sz="2200" dirty="0" smtClean="0"/>
              <a:t> Eredményesebb, költséghatékonyabb szervezet kialakítása, a jelenlegi folyamatok javítása és új folyamatok beiktatása révén (HEP megvalósítása)</a:t>
            </a:r>
          </a:p>
          <a:p>
            <a:r>
              <a:rPr lang="hu-HU" sz="2200" dirty="0" smtClean="0"/>
              <a:t>Partnerség: székhely település és a települési-, nemzetiségi önkormányzatok, a „célcsoportok” civil szervezetei, szociális, oktatási, kulturális intézmények, gazdasági szereplők, egyházak, MJH és a TKKI Pécsi Igazgatósága között </a:t>
            </a:r>
          </a:p>
          <a:p>
            <a:pPr>
              <a:buNone/>
            </a:pPr>
            <a:r>
              <a:rPr lang="hu-HU" sz="2200" dirty="0" smtClean="0"/>
              <a:t>     Tartalma: közös gondolkozás, tervezés, megvalósítás (kooperáció, koordináció) </a:t>
            </a:r>
          </a:p>
          <a:p>
            <a:r>
              <a:rPr lang="hu-HU" sz="2200" dirty="0" smtClean="0"/>
              <a:t>A HEP IT-k megvalósítása: fejlesztési célok összhangja, modell programok kidolgozása, a meglévő közszolgáltatások fejlesztése</a:t>
            </a:r>
          </a:p>
          <a:p>
            <a:r>
              <a:rPr lang="hu-HU" sz="2200" dirty="0" smtClean="0"/>
              <a:t>A projekt tartalma illeszkedik az ÁROP.1. prioritásihoz: a hátrányos helyzetű társadalmi csoportok támogatása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8238811" cy="936104"/>
          </a:xfrm>
        </p:spPr>
        <p:txBody>
          <a:bodyPr>
            <a:normAutofit/>
          </a:bodyPr>
          <a:lstStyle/>
          <a:p>
            <a:r>
              <a:rPr lang="hu-HU" sz="2000" dirty="0" smtClean="0"/>
              <a:t>A Projekt célja – illeszkedés a pályázati útmutató</a:t>
            </a:r>
            <a:br>
              <a:rPr lang="hu-HU" sz="2000" dirty="0" smtClean="0"/>
            </a:br>
            <a:r>
              <a:rPr lang="hu-HU" sz="2000" dirty="0" smtClean="0"/>
              <a:t> A. 1. pontjában leírt célokhoz 2.</a:t>
            </a: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sz="2000" dirty="0" smtClean="0"/>
              <a:t>Elfogadott </a:t>
            </a:r>
            <a:r>
              <a:rPr lang="hu-HU" sz="2000" dirty="0" err="1" smtClean="0"/>
              <a:t>HEP-ek</a:t>
            </a:r>
            <a:r>
              <a:rPr lang="hu-HU" sz="2000" dirty="0" smtClean="0"/>
              <a:t> megvalósítása: a program elemei a leggyakrabban megfogalmazott esélyegyenlőségi problémák kezelésére irányulnak</a:t>
            </a:r>
          </a:p>
          <a:p>
            <a:r>
              <a:rPr lang="hu-HU" sz="2000" dirty="0" smtClean="0"/>
              <a:t>HEP készítés tapasztalatai: információ, szakember(</a:t>
            </a:r>
            <a:r>
              <a:rPr lang="hu-HU" sz="2000" dirty="0" err="1" smtClean="0"/>
              <a:t>ek</a:t>
            </a:r>
            <a:r>
              <a:rPr lang="hu-HU" sz="2000" dirty="0" smtClean="0"/>
              <a:t>) és anyagi forrás hiánya miatt nem fogalmazódtak meg kellő súllyal  fontos helyi társadalmi problémák, nem születtek intézkedések ( </a:t>
            </a:r>
            <a:r>
              <a:rPr lang="hu-HU" sz="2000" dirty="0" err="1" smtClean="0"/>
              <a:t>szegregált</a:t>
            </a:r>
            <a:r>
              <a:rPr lang="hu-HU" sz="2000" dirty="0" smtClean="0"/>
              <a:t> telepek, fogyatékkal élő személyek</a:t>
            </a:r>
          </a:p>
          <a:p>
            <a:r>
              <a:rPr lang="hu-HU" sz="2000" dirty="0" smtClean="0"/>
              <a:t>A negatív szociális attitűdök jelenléte: sztereotípiák, előítéletek, rasszizmus</a:t>
            </a:r>
          </a:p>
          <a:p>
            <a:r>
              <a:rPr lang="hu-HU" sz="2000" dirty="0" smtClean="0"/>
              <a:t>A  diszkriminációs gyakorlatok: sérül az egyenlő bánásmód elve, jogsegély – jogorvoslat ismeretének hiánya (leggyakrabban a </a:t>
            </a:r>
            <a:r>
              <a:rPr lang="hu-HU" sz="2000" dirty="0" err="1" smtClean="0"/>
              <a:t>h.h</a:t>
            </a:r>
            <a:r>
              <a:rPr lang="hu-HU" sz="2000" dirty="0" smtClean="0"/>
              <a:t>. embereket sújtja)</a:t>
            </a:r>
          </a:p>
          <a:p>
            <a:r>
              <a:rPr lang="hu-HU" sz="2000" dirty="0" smtClean="0"/>
              <a:t>Csoportközi konfliktusok jelenléte: romák/cigányok és nem romák között </a:t>
            </a:r>
            <a:r>
              <a:rPr lang="hu-HU" sz="2000" b="1" dirty="0" smtClean="0"/>
              <a:t>(társadalomlélektani jelenségek, folyamatok</a:t>
            </a:r>
            <a:r>
              <a:rPr lang="hu-HU" sz="2000" dirty="0" smtClean="0"/>
              <a:t>)</a:t>
            </a:r>
          </a:p>
          <a:p>
            <a:r>
              <a:rPr lang="hu-HU" sz="2000" dirty="0" smtClean="0"/>
              <a:t>Szakmai kompetenciák erősítése(!), információ szolgáltatás, kommunikáció, társadalmi nyilvánosság biztosítása</a:t>
            </a:r>
          </a:p>
          <a:p>
            <a:endParaRPr lang="hu-HU" sz="2000" dirty="0" smtClean="0"/>
          </a:p>
          <a:p>
            <a:endParaRPr lang="hu-HU" sz="2000" dirty="0" smtClean="0"/>
          </a:p>
          <a:p>
            <a:endParaRPr lang="hu-H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0"/>
            <a:ext cx="7981663" cy="936104"/>
          </a:xfrm>
        </p:spPr>
        <p:txBody>
          <a:bodyPr>
            <a:normAutofit/>
          </a:bodyPr>
          <a:lstStyle/>
          <a:p>
            <a:r>
              <a:rPr lang="hu-HU" sz="2000" dirty="0" smtClean="0"/>
              <a:t>A projektben megvalósuló</a:t>
            </a:r>
            <a:br>
              <a:rPr lang="hu-HU" sz="2000" dirty="0" smtClean="0"/>
            </a:br>
            <a:r>
              <a:rPr lang="hu-HU" sz="2000" dirty="0" smtClean="0"/>
              <a:t> kötelező tevékenységek</a:t>
            </a: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200" dirty="0" smtClean="0"/>
              <a:t>Járási szintű együttműködések erősítése:a </a:t>
            </a:r>
            <a:r>
              <a:rPr lang="hu-HU" sz="2200" dirty="0" err="1" smtClean="0"/>
              <a:t>HEP-ek</a:t>
            </a:r>
            <a:r>
              <a:rPr lang="hu-HU" sz="2200" dirty="0" smtClean="0"/>
              <a:t> végrehajtása érdekében</a:t>
            </a:r>
          </a:p>
          <a:p>
            <a:r>
              <a:rPr lang="hu-HU" sz="2200" dirty="0" smtClean="0"/>
              <a:t>Járási szintű szakmai megvalósító csoport létrehozása, működése (koordináció kialakítása, működtetése, min. egy fő esélyegyenlőségi-szakmai munkatárs, helyszín, személyi, technikai feltételek biztosítása)</a:t>
            </a:r>
          </a:p>
          <a:p>
            <a:r>
              <a:rPr lang="hu-HU" sz="2200" dirty="0" smtClean="0"/>
              <a:t>Marcali Járási Felzárkózási Kerekasztal létrehozása és működtetése (Munkaterv, hét ülés megtartása)</a:t>
            </a:r>
          </a:p>
          <a:p>
            <a:r>
              <a:rPr lang="hu-HU" sz="2200" dirty="0" smtClean="0"/>
              <a:t>Szakmai csoportok működtetése („célcsoportonként” min. 3 fő, + önkéntesek)</a:t>
            </a:r>
          </a:p>
          <a:p>
            <a:r>
              <a:rPr lang="hu-HU" sz="2200" dirty="0" smtClean="0"/>
              <a:t>A járási szintű „Esélyteremtő-programterv” elkészítése</a:t>
            </a:r>
          </a:p>
          <a:p>
            <a:r>
              <a:rPr lang="hu-HU" sz="2200" dirty="0" smtClean="0"/>
              <a:t>Záró rendezvény megtartása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5195581" cy="936104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A projektben megvalósuló</a:t>
            </a:r>
            <a:br>
              <a:rPr lang="hu-HU" dirty="0" smtClean="0"/>
            </a:br>
            <a:r>
              <a:rPr lang="hu-HU" dirty="0" smtClean="0"/>
              <a:t> választható tevékenységek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7989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u-HU" sz="2000" b="1" dirty="0" smtClean="0"/>
              <a:t>Esélyegyenlőséget, társadalmi felzárkózást , szemléletformálást segítő tréningek, képzések megtartása: a HEP- </a:t>
            </a:r>
            <a:r>
              <a:rPr lang="hu-HU" sz="2000" b="1" dirty="0" err="1" smtClean="0"/>
              <a:t>ekben</a:t>
            </a:r>
            <a:r>
              <a:rPr lang="hu-HU" sz="2000" b="1" dirty="0" smtClean="0"/>
              <a:t> megfogalmazott igényekkel összhangban</a:t>
            </a:r>
          </a:p>
          <a:p>
            <a:pPr>
              <a:buNone/>
            </a:pPr>
            <a:endParaRPr lang="hu-HU" sz="2000" b="1" dirty="0" smtClean="0"/>
          </a:p>
          <a:p>
            <a:r>
              <a:rPr lang="hu-HU" sz="2000" dirty="0" smtClean="0"/>
              <a:t>Családon belüli és a párkapcsolati erőszak témájáról: szakembereknek, a </a:t>
            </a:r>
            <a:r>
              <a:rPr lang="hu-HU" sz="2000" dirty="0" err="1" smtClean="0"/>
              <a:t>NaNE</a:t>
            </a:r>
            <a:r>
              <a:rPr lang="hu-HU" sz="2000" dirty="0" smtClean="0"/>
              <a:t> részvételével (delegálás!)</a:t>
            </a:r>
          </a:p>
          <a:p>
            <a:endParaRPr lang="hu-HU" sz="2000" dirty="0" smtClean="0"/>
          </a:p>
          <a:p>
            <a:r>
              <a:rPr lang="hu-HU" sz="2000" dirty="0" smtClean="0"/>
              <a:t> Szociális szövetkezetek alakításával és működésével kapcsolatos képzés: munkanélküli, min. 8 általános iskolai végzettségű embereknek, a TKKI Pécsi Igazgatóságával (igények felmérése!)</a:t>
            </a:r>
          </a:p>
          <a:p>
            <a:pPr>
              <a:buNone/>
            </a:pPr>
            <a:endParaRPr lang="hu-HU" sz="2000" dirty="0" smtClean="0"/>
          </a:p>
          <a:p>
            <a:r>
              <a:rPr lang="hu-HU" sz="2000" dirty="0" smtClean="0"/>
              <a:t>Esélyteremtő attitűd formálása: a programban részt vevőknek,  érdeklődőknek</a:t>
            </a:r>
            <a:endParaRPr lang="hu-H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825</Words>
  <Application>Microsoft Office PowerPoint</Application>
  <PresentationFormat>Diavetítés a képernyőre (4:3 oldalarány)</PresentationFormat>
  <Paragraphs>95</Paragraphs>
  <Slides>11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2" baseType="lpstr">
      <vt:lpstr>Office-téma</vt:lpstr>
      <vt:lpstr>„Területi együttműködést segítő programok kialakítása az önkormányzatoknál a konvergencia régióban” ÁROP - 1.A.3. - 2014  Marcali város önkormányzata  „esélyt mindenkinek” szakmai program  Marcali, 2015.05.08.</vt:lpstr>
      <vt:lpstr> Előzmények – Az egyenlő bánásmódról és az esélyegyenlőség előmozdításáról szóló 2003. évi CXXV. törvény  31. § </vt:lpstr>
      <vt:lpstr>Az egyenlő bánásmódról és az esélyegyenlőség előmozdításáról szóló 2003. évi CXXV. törvény (Ebktv.) 31. §</vt:lpstr>
      <vt:lpstr>Az egyenlő bánásmódról és az esélyegyenlőség előmozdításáról szóló 2003. évi CXXV. törvény (Ebktv.) 31. § </vt:lpstr>
      <vt:lpstr>Az egyenlő bánásmódról és az esélyegyenlőség előmozdításáról szóló 2003. évi CXXV. törvény (Ebktv.) 31. § </vt:lpstr>
      <vt:lpstr> A Projekt célja – illeszkedés a pályázati útmutató  A. 1. pontjában leírt célokhoz 1. </vt:lpstr>
      <vt:lpstr>A Projekt célja – illeszkedés a pályázati útmutató  A. 1. pontjában leírt célokhoz 2.</vt:lpstr>
      <vt:lpstr>A projektben megvalósuló  kötelező tevékenységek</vt:lpstr>
      <vt:lpstr>A projektben megvalósuló  választható tevékenységek</vt:lpstr>
      <vt:lpstr> A Marcali Járási Felzárkózási Kerekasztal   üléseinek témái </vt:lpstr>
      <vt:lpstr>KÖSZÖNÖM A Megtisztelő  FIGYELMüket !   Filebics magdolna</vt:lpstr>
    </vt:vector>
  </TitlesOfParts>
  <Company>novak.adam@gmail.com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szekelye</cp:lastModifiedBy>
  <cp:revision>77</cp:revision>
  <dcterms:created xsi:type="dcterms:W3CDTF">2014-03-03T11:13:53Z</dcterms:created>
  <dcterms:modified xsi:type="dcterms:W3CDTF">2015-05-26T12:20:57Z</dcterms:modified>
</cp:coreProperties>
</file>